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7" r:id="rId3"/>
  </p:sldMasterIdLst>
  <p:notesMasterIdLst>
    <p:notesMasterId r:id="rId8"/>
  </p:notesMasterIdLst>
  <p:handoutMasterIdLst>
    <p:handoutMasterId r:id="rId16"/>
  </p:handoutMasterIdLst>
  <p:sldIdLst>
    <p:sldId id="257" r:id="rId4"/>
    <p:sldId id="258" r:id="rId5"/>
    <p:sldId id="259" r:id="rId6"/>
    <p:sldId id="260" r:id="rId7"/>
    <p:sldId id="265" r:id="rId9"/>
    <p:sldId id="273" r:id="rId10"/>
    <p:sldId id="267" r:id="rId11"/>
    <p:sldId id="279" r:id="rId12"/>
    <p:sldId id="280" r:id="rId13"/>
    <p:sldId id="281" r:id="rId14"/>
    <p:sldId id="278" r:id="rId15"/>
  </p:sldIdLst>
  <p:sldSz cx="12192000" cy="6858000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9D9D9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notesMaster" Target="notesMasters/notesMaster1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0" Type="http://schemas.openxmlformats.org/officeDocument/2006/relationships/tags" Target="tags/tag70.xml"/><Relationship Id="rId2" Type="http://schemas.openxmlformats.org/officeDocument/2006/relationships/theme" Target="theme/theme1.xml"/><Relationship Id="rId19" Type="http://schemas.openxmlformats.org/officeDocument/2006/relationships/tableStyles" Target="tableStyles.xml"/><Relationship Id="rId18" Type="http://schemas.openxmlformats.org/officeDocument/2006/relationships/viewProps" Target="viewProps.xml"/><Relationship Id="rId17" Type="http://schemas.openxmlformats.org/officeDocument/2006/relationships/presProps" Target="presProps.xml"/><Relationship Id="rId16" Type="http://schemas.openxmlformats.org/officeDocument/2006/relationships/handoutMaster" Target="handoutMasters/handoutMaster1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wdp>
</file>

<file path=ppt/media/image17.png>
</file>

<file path=ppt/media/image18.png>
</file>

<file path=ppt/media/image19.png>
</file>

<file path=ppt/media/image2.wdp>
</file>

<file path=ppt/media/image20.png>
</file>

<file path=ppt/media/image21.png>
</file>

<file path=ppt/media/image22.png>
</file>

<file path=ppt/media/image3.png>
</file>

<file path=ppt/media/image4.wdp>
</file>

<file path=ppt/media/image5.png>
</file>

<file path=ppt/media/image6.wdp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7" Type="http://schemas.microsoft.com/office/2007/relationships/hdphoto" Target="../media/image6.wdp"/><Relationship Id="rId6" Type="http://schemas.openxmlformats.org/officeDocument/2006/relationships/image" Target="../media/image5.png"/><Relationship Id="rId5" Type="http://schemas.microsoft.com/office/2007/relationships/hdphoto" Target="../media/image4.wdp"/><Relationship Id="rId4" Type="http://schemas.openxmlformats.org/officeDocument/2006/relationships/image" Target="../media/image3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image4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microsoft.com/office/2007/relationships/hdphoto" Target="../media/image4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image" Target="../media/image7.png"/><Relationship Id="rId6" Type="http://schemas.microsoft.com/office/2007/relationships/hdphoto" Target="../media/image6.wdp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7" Type="http://schemas.openxmlformats.org/officeDocument/2006/relationships/image" Target="../media/image7.png"/><Relationship Id="rId6" Type="http://schemas.microsoft.com/office/2007/relationships/hdphoto" Target="../media/image6.wdp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7" Type="http://schemas.openxmlformats.org/officeDocument/2006/relationships/image" Target="../media/image7.png"/><Relationship Id="rId6" Type="http://schemas.microsoft.com/office/2007/relationships/hdphoto" Target="../media/image6.wdp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7" Type="http://schemas.microsoft.com/office/2007/relationships/hdphoto" Target="../media/image6.wdp"/><Relationship Id="rId6" Type="http://schemas.openxmlformats.org/officeDocument/2006/relationships/image" Target="../media/image5.png"/><Relationship Id="rId5" Type="http://schemas.microsoft.com/office/2007/relationships/hdphoto" Target="../media/image4.wdp"/><Relationship Id="rId4" Type="http://schemas.openxmlformats.org/officeDocument/2006/relationships/image" Target="../media/image3.png"/><Relationship Id="rId3" Type="http://schemas.microsoft.com/office/2007/relationships/hdphoto" Target="../media/image2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7" Type="http://schemas.openxmlformats.org/officeDocument/2006/relationships/image" Target="../media/image7.png"/><Relationship Id="rId6" Type="http://schemas.microsoft.com/office/2007/relationships/hdphoto" Target="../media/image6.wdp"/><Relationship Id="rId5" Type="http://schemas.openxmlformats.org/officeDocument/2006/relationships/image" Target="../media/image5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image4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4" Type="http://schemas.openxmlformats.org/officeDocument/2006/relationships/image" Target="../media/image7.png"/><Relationship Id="rId3" Type="http://schemas.microsoft.com/office/2007/relationships/hdphoto" Target="../media/image6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image4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3" Type="http://schemas.microsoft.com/office/2007/relationships/hdphoto" Target="../media/image4.wdp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8" Type="http://schemas.microsoft.com/office/2007/relationships/hdphoto" Target="../media/image16.wdp"/><Relationship Id="rId7" Type="http://schemas.openxmlformats.org/officeDocument/2006/relationships/image" Target="../media/image15.png"/><Relationship Id="rId6" Type="http://schemas.microsoft.com/office/2007/relationships/hdphoto" Target="../media/image6.wdp"/><Relationship Id="rId5" Type="http://schemas.openxmlformats.org/officeDocument/2006/relationships/image" Target="../media/image14.png"/><Relationship Id="rId4" Type="http://schemas.microsoft.com/office/2007/relationships/hdphoto" Target="../media/image4.wdp"/><Relationship Id="rId3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(带底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剪去单角 1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charset="-122"/>
                <a:ea typeface="微软雅黑" panose="020B050302020402020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ldLvl="0" animBg="1"/>
    </p:bld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(带底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剪去单角 1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纯白，无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5" Type="http://schemas.openxmlformats.org/officeDocument/2006/relationships/theme" Target="../theme/theme1.xml"/><Relationship Id="rId24" Type="http://schemas.openxmlformats.org/officeDocument/2006/relationships/tags" Target="../tags/tag62.xml"/><Relationship Id="rId23" Type="http://schemas.openxmlformats.org/officeDocument/2006/relationships/tags" Target="../tags/tag61.xml"/><Relationship Id="rId22" Type="http://schemas.openxmlformats.org/officeDocument/2006/relationships/tags" Target="../tags/tag60.xml"/><Relationship Id="rId21" Type="http://schemas.openxmlformats.org/officeDocument/2006/relationships/tags" Target="../tags/tag59.xml"/><Relationship Id="rId20" Type="http://schemas.openxmlformats.org/officeDocument/2006/relationships/tags" Target="../tags/tag58.xml"/><Relationship Id="rId2" Type="http://schemas.openxmlformats.org/officeDocument/2006/relationships/slideLayout" Target="../slideLayouts/slideLayout2.xml"/><Relationship Id="rId19" Type="http://schemas.openxmlformats.org/officeDocument/2006/relationships/tags" Target="../tags/tag57.xml"/><Relationship Id="rId18" Type="http://schemas.openxmlformats.org/officeDocument/2006/relationships/slideLayout" Target="../slideLayouts/slideLayout18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7.xml"/><Relationship Id="rId8" Type="http://schemas.openxmlformats.org/officeDocument/2006/relationships/slideLayout" Target="../slideLayouts/slideLayout26.xml"/><Relationship Id="rId7" Type="http://schemas.openxmlformats.org/officeDocument/2006/relationships/slideLayout" Target="../slideLayouts/slideLayout25.xml"/><Relationship Id="rId6" Type="http://schemas.openxmlformats.org/officeDocument/2006/relationships/slideLayout" Target="../slideLayouts/slideLayout24.xml"/><Relationship Id="rId5" Type="http://schemas.openxmlformats.org/officeDocument/2006/relationships/slideLayout" Target="../slideLayouts/slideLayout23.xml"/><Relationship Id="rId4" Type="http://schemas.openxmlformats.org/officeDocument/2006/relationships/slideLayout" Target="../slideLayouts/slideLayout22.xml"/><Relationship Id="rId3" Type="http://schemas.openxmlformats.org/officeDocument/2006/relationships/slideLayout" Target="../slideLayouts/slideLayout21.xml"/><Relationship Id="rId2" Type="http://schemas.openxmlformats.org/officeDocument/2006/relationships/slideLayout" Target="../slideLayouts/slideLayout20.xml"/><Relationship Id="rId15" Type="http://schemas.openxmlformats.org/officeDocument/2006/relationships/theme" Target="../theme/theme2.xml"/><Relationship Id="rId14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8.xml"/><Relationship Id="rId1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24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0" r:id="rId3"/>
    <p:sldLayoutId id="2147483671" r:id="rId4"/>
    <p:sldLayoutId id="2147483672" r:id="rId5"/>
    <p:sldLayoutId id="2147483673" r:id="rId6"/>
    <p:sldLayoutId id="2147483674" r:id="rId7"/>
    <p:sldLayoutId id="2147483675" r:id="rId8"/>
    <p:sldLayoutId id="2147483676" r:id="rId9"/>
    <p:sldLayoutId id="2147483677" r:id="rId10"/>
    <p:sldLayoutId id="2147483678" r:id="rId11"/>
    <p:sldLayoutId id="2147483679" r:id="rId12"/>
    <p:sldLayoutId id="2147483680" r:id="rId13"/>
    <p:sldLayoutId id="2147483681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3.xml"/><Relationship Id="rId1" Type="http://schemas.openxmlformats.org/officeDocument/2006/relationships/tags" Target="../tags/tag6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8.png"/><Relationship Id="rId3" Type="http://schemas.openxmlformats.org/officeDocument/2006/relationships/tags" Target="../tags/tag65.xml"/><Relationship Id="rId2" Type="http://schemas.openxmlformats.org/officeDocument/2006/relationships/image" Target="../media/image17.png"/><Relationship Id="rId1" Type="http://schemas.openxmlformats.org/officeDocument/2006/relationships/tags" Target="../tags/tag64.xml"/></Relationships>
</file>

<file path=ppt/slides/_rels/slide7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3.xml"/><Relationship Id="rId3" Type="http://schemas.openxmlformats.org/officeDocument/2006/relationships/slideLayout" Target="../slideLayouts/slideLayout28.xml"/><Relationship Id="rId2" Type="http://schemas.openxmlformats.org/officeDocument/2006/relationships/image" Target="../media/image19.png"/><Relationship Id="rId1" Type="http://schemas.openxmlformats.org/officeDocument/2006/relationships/tags" Target="../tags/tag66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4.xml"/><Relationship Id="rId7" Type="http://schemas.openxmlformats.org/officeDocument/2006/relationships/slideLayout" Target="../slideLayouts/slideLayout28.xml"/><Relationship Id="rId6" Type="http://schemas.openxmlformats.org/officeDocument/2006/relationships/image" Target="../media/image22.png"/><Relationship Id="rId5" Type="http://schemas.openxmlformats.org/officeDocument/2006/relationships/tags" Target="../tags/tag69.xml"/><Relationship Id="rId4" Type="http://schemas.openxmlformats.org/officeDocument/2006/relationships/image" Target="../media/image21.png"/><Relationship Id="rId3" Type="http://schemas.openxmlformats.org/officeDocument/2006/relationships/tags" Target="../tags/tag68.xml"/><Relationship Id="rId2" Type="http://schemas.openxmlformats.org/officeDocument/2006/relationships/image" Target="../media/image20.png"/><Relationship Id="rId1" Type="http://schemas.openxmlformats.org/officeDocument/2006/relationships/tags" Target="../tags/tag6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标题 6"/>
          <p:cNvSpPr>
            <a:spLocks noGrp="1"/>
          </p:cNvSpPr>
          <p:nvPr>
            <p:ph type="title"/>
          </p:nvPr>
        </p:nvSpPr>
        <p:spPr>
          <a:xfrm>
            <a:off x="1069340" y="1742440"/>
            <a:ext cx="7526020" cy="1021080"/>
          </a:xfrm>
        </p:spPr>
        <p:txBody>
          <a:bodyPr/>
          <a:lstStyle/>
          <a:p>
            <a:r>
              <a:rPr lang="zh-CN" dirty="0"/>
              <a:t>游戏设计进展</a:t>
            </a:r>
            <a:endParaRPr lang="zh-CN" dirty="0"/>
          </a:p>
        </p:txBody>
      </p:sp>
      <p:sp>
        <p:nvSpPr>
          <p:cNvPr id="2" name="文本占位符 1"/>
          <p:cNvSpPr/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0000"/>
          </a:bodyPr>
          <a:lstStyle/>
          <a:p>
            <a:r>
              <a:rPr lang="en-US" altLang="zh-CN" sz="4000" dirty="0"/>
              <a:t>3 </a:t>
            </a:r>
            <a:r>
              <a:rPr lang="zh-CN" altLang="en-US" dirty="0"/>
              <a:t>下一步</a:t>
            </a:r>
            <a:endParaRPr lang="zh-CN" altLang="en-US" b="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2623820" y="1640840"/>
            <a:ext cx="7242175" cy="421576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Object 4014"/>
          <p:cNvSpPr txBox="1"/>
          <p:nvPr/>
        </p:nvSpPr>
        <p:spPr>
          <a:xfrm>
            <a:off x="3332480" y="2332990"/>
            <a:ext cx="6091555" cy="316484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1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、学习如何</a:t>
            </a:r>
            <a:r>
              <a:rPr 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为鸭妈妈设计一条确定的路线</a:t>
            </a:r>
            <a:endParaRPr lang="zh-CN"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2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、设计评分脚本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3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、设计游戏开始、游戏结束、场景过渡界面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4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、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......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35" name="Freeform 56"/>
          <p:cNvSpPr>
            <a:spLocks noEditPoints="1"/>
          </p:cNvSpPr>
          <p:nvPr/>
        </p:nvSpPr>
        <p:spPr bwMode="auto">
          <a:xfrm>
            <a:off x="2894280" y="1811934"/>
            <a:ext cx="532529" cy="520858"/>
          </a:xfrm>
          <a:custGeom>
            <a:avLst/>
            <a:gdLst>
              <a:gd name="T0" fmla="*/ 181 w 185"/>
              <a:gd name="T1" fmla="*/ 3 h 184"/>
              <a:gd name="T2" fmla="*/ 172 w 185"/>
              <a:gd name="T3" fmla="*/ 0 h 184"/>
              <a:gd name="T4" fmla="*/ 164 w 185"/>
              <a:gd name="T5" fmla="*/ 3 h 184"/>
              <a:gd name="T6" fmla="*/ 128 w 185"/>
              <a:gd name="T7" fmla="*/ 38 h 184"/>
              <a:gd name="T8" fmla="*/ 128 w 185"/>
              <a:gd name="T9" fmla="*/ 32 h 184"/>
              <a:gd name="T10" fmla="*/ 0 w 185"/>
              <a:gd name="T11" fmla="*/ 32 h 184"/>
              <a:gd name="T12" fmla="*/ 0 w 185"/>
              <a:gd name="T13" fmla="*/ 184 h 184"/>
              <a:gd name="T14" fmla="*/ 152 w 185"/>
              <a:gd name="T15" fmla="*/ 184 h 184"/>
              <a:gd name="T16" fmla="*/ 152 w 185"/>
              <a:gd name="T17" fmla="*/ 56 h 184"/>
              <a:gd name="T18" fmla="*/ 145 w 185"/>
              <a:gd name="T19" fmla="*/ 56 h 184"/>
              <a:gd name="T20" fmla="*/ 181 w 185"/>
              <a:gd name="T21" fmla="*/ 20 h 184"/>
              <a:gd name="T22" fmla="*/ 181 w 185"/>
              <a:gd name="T23" fmla="*/ 3 h 184"/>
              <a:gd name="T24" fmla="*/ 144 w 185"/>
              <a:gd name="T25" fmla="*/ 176 h 184"/>
              <a:gd name="T26" fmla="*/ 8 w 185"/>
              <a:gd name="T27" fmla="*/ 176 h 184"/>
              <a:gd name="T28" fmla="*/ 8 w 185"/>
              <a:gd name="T29" fmla="*/ 40 h 184"/>
              <a:gd name="T30" fmla="*/ 127 w 185"/>
              <a:gd name="T31" fmla="*/ 40 h 184"/>
              <a:gd name="T32" fmla="*/ 64 w 185"/>
              <a:gd name="T33" fmla="*/ 102 h 184"/>
              <a:gd name="T34" fmla="*/ 64 w 185"/>
              <a:gd name="T35" fmla="*/ 120 h 184"/>
              <a:gd name="T36" fmla="*/ 81 w 185"/>
              <a:gd name="T37" fmla="*/ 120 h 184"/>
              <a:gd name="T38" fmla="*/ 144 w 185"/>
              <a:gd name="T39" fmla="*/ 56 h 184"/>
              <a:gd name="T40" fmla="*/ 144 w 185"/>
              <a:gd name="T41" fmla="*/ 176 h 184"/>
              <a:gd name="T42" fmla="*/ 175 w 185"/>
              <a:gd name="T43" fmla="*/ 14 h 184"/>
              <a:gd name="T44" fmla="*/ 78 w 185"/>
              <a:gd name="T45" fmla="*/ 112 h 184"/>
              <a:gd name="T46" fmla="*/ 72 w 185"/>
              <a:gd name="T47" fmla="*/ 112 h 184"/>
              <a:gd name="T48" fmla="*/ 72 w 185"/>
              <a:gd name="T49" fmla="*/ 106 h 184"/>
              <a:gd name="T50" fmla="*/ 169 w 185"/>
              <a:gd name="T51" fmla="*/ 9 h 184"/>
              <a:gd name="T52" fmla="*/ 172 w 185"/>
              <a:gd name="T53" fmla="*/ 8 h 184"/>
              <a:gd name="T54" fmla="*/ 175 w 185"/>
              <a:gd name="T55" fmla="*/ 9 h 184"/>
              <a:gd name="T56" fmla="*/ 176 w 185"/>
              <a:gd name="T57" fmla="*/ 12 h 184"/>
              <a:gd name="T58" fmla="*/ 175 w 185"/>
              <a:gd name="T59" fmla="*/ 1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5" h="184">
                <a:moveTo>
                  <a:pt x="181" y="3"/>
                </a:moveTo>
                <a:cubicBezTo>
                  <a:pt x="178" y="1"/>
                  <a:pt x="175" y="0"/>
                  <a:pt x="172" y="0"/>
                </a:cubicBezTo>
                <a:cubicBezTo>
                  <a:pt x="169" y="0"/>
                  <a:pt x="166" y="1"/>
                  <a:pt x="164" y="3"/>
                </a:cubicBezTo>
                <a:cubicBezTo>
                  <a:pt x="128" y="38"/>
                  <a:pt x="128" y="38"/>
                  <a:pt x="128" y="38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84"/>
                  <a:pt x="0" y="184"/>
                  <a:pt x="0" y="184"/>
                </a:cubicBezTo>
                <a:cubicBezTo>
                  <a:pt x="152" y="184"/>
                  <a:pt x="152" y="184"/>
                  <a:pt x="152" y="184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81" y="20"/>
                  <a:pt x="181" y="20"/>
                  <a:pt x="181" y="20"/>
                </a:cubicBezTo>
                <a:cubicBezTo>
                  <a:pt x="185" y="15"/>
                  <a:pt x="185" y="8"/>
                  <a:pt x="181" y="3"/>
                </a:cubicBezTo>
                <a:close/>
                <a:moveTo>
                  <a:pt x="144" y="176"/>
                </a:moveTo>
                <a:cubicBezTo>
                  <a:pt x="8" y="176"/>
                  <a:pt x="8" y="176"/>
                  <a:pt x="8" y="176"/>
                </a:cubicBezTo>
                <a:cubicBezTo>
                  <a:pt x="8" y="40"/>
                  <a:pt x="8" y="40"/>
                  <a:pt x="8" y="40"/>
                </a:cubicBezTo>
                <a:cubicBezTo>
                  <a:pt x="127" y="40"/>
                  <a:pt x="127" y="40"/>
                  <a:pt x="127" y="40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144" y="56"/>
                  <a:pt x="144" y="56"/>
                  <a:pt x="144" y="56"/>
                </a:cubicBezTo>
                <a:lnTo>
                  <a:pt x="144" y="176"/>
                </a:lnTo>
                <a:close/>
                <a:moveTo>
                  <a:pt x="175" y="14"/>
                </a:moveTo>
                <a:cubicBezTo>
                  <a:pt x="78" y="112"/>
                  <a:pt x="78" y="112"/>
                  <a:pt x="78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169" y="9"/>
                  <a:pt x="169" y="9"/>
                  <a:pt x="169" y="9"/>
                </a:cubicBezTo>
                <a:cubicBezTo>
                  <a:pt x="170" y="8"/>
                  <a:pt x="172" y="8"/>
                  <a:pt x="172" y="8"/>
                </a:cubicBezTo>
                <a:cubicBezTo>
                  <a:pt x="173" y="8"/>
                  <a:pt x="174" y="8"/>
                  <a:pt x="175" y="9"/>
                </a:cubicBezTo>
                <a:cubicBezTo>
                  <a:pt x="176" y="10"/>
                  <a:pt x="176" y="11"/>
                  <a:pt x="176" y="12"/>
                </a:cubicBezTo>
                <a:cubicBezTo>
                  <a:pt x="176" y="12"/>
                  <a:pt x="176" y="13"/>
                  <a:pt x="175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sp>
        <p:nvSpPr>
          <p:cNvPr id="36" name="半闭框 35"/>
          <p:cNvSpPr/>
          <p:nvPr/>
        </p:nvSpPr>
        <p:spPr>
          <a:xfrm rot="10800000">
            <a:off x="10853801" y="5429371"/>
            <a:ext cx="322028" cy="329979"/>
          </a:xfrm>
          <a:prstGeom prst="halfFrame">
            <a:avLst/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sz="quarter" idx="11"/>
          </p:nvPr>
        </p:nvSpPr>
        <p:spPr>
          <a:xfrm>
            <a:off x="595160" y="2667000"/>
            <a:ext cx="7054894" cy="1066800"/>
          </a:xfrm>
        </p:spPr>
        <p:txBody>
          <a:bodyPr/>
          <a:lstStyle/>
          <a:p>
            <a:pPr algn="ctr"/>
            <a:r>
              <a:rPr lang="zh-CN" altLang="en-US" sz="6600" dirty="0"/>
              <a:t>感谢您的关注</a:t>
            </a:r>
            <a:endParaRPr lang="en-US" altLang="zh-CN" sz="6600" dirty="0"/>
          </a:p>
          <a:p>
            <a:pPr algn="ctr"/>
            <a:r>
              <a:rPr lang="en-US" altLang="zh-CN" sz="3600" b="0" dirty="0"/>
              <a:t>THANK YOU</a:t>
            </a:r>
            <a:endParaRPr lang="zh-CN" altLang="en-US" sz="3600" b="0" dirty="0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bject 207"/>
          <p:cNvSpPr txBox="1"/>
          <p:nvPr/>
        </p:nvSpPr>
        <p:spPr>
          <a:xfrm>
            <a:off x="5248125" y="3363126"/>
            <a:ext cx="5463589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charset="-122"/>
                <a:ea typeface="微软雅黑" panose="020B0503020204020204" charset="-122"/>
              </a:rPr>
              <a:t>02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3000" spc="3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本周进展</a:t>
            </a:r>
            <a:endParaRPr lang="zh-CN" altLang="en-US" sz="3000" spc="300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Object 209"/>
          <p:cNvSpPr txBox="1"/>
          <p:nvPr/>
        </p:nvSpPr>
        <p:spPr>
          <a:xfrm>
            <a:off x="5244950" y="2157896"/>
            <a:ext cx="5469940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charset="-122"/>
                <a:ea typeface="微软雅黑" panose="020B0503020204020204" charset="-122"/>
              </a:rPr>
              <a:t>01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3000" spc="3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游戏策划</a:t>
            </a:r>
            <a:endParaRPr lang="zh-CN" altLang="en-US" sz="900" spc="300" dirty="0">
              <a:solidFill>
                <a:prstClr val="black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2" name="Object 207"/>
          <p:cNvSpPr txBox="1"/>
          <p:nvPr>
            <p:custDataLst>
              <p:tags r:id="rId1"/>
            </p:custDataLst>
          </p:nvPr>
        </p:nvSpPr>
        <p:spPr>
          <a:xfrm>
            <a:off x="5248125" y="4568356"/>
            <a:ext cx="5463589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charset="-122"/>
                <a:ea typeface="微软雅黑" panose="020B0503020204020204" charset="-122"/>
              </a:rPr>
              <a:t>03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-</a:t>
            </a:r>
            <a:r>
              <a:rPr lang="zh-CN" altLang="en-US" sz="3000" spc="300" dirty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</a:rPr>
              <a:t>下一步</a:t>
            </a:r>
            <a:endParaRPr lang="zh-CN" altLang="en-US" sz="3000" spc="300" dirty="0">
              <a:solidFill>
                <a:srgbClr val="000000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anchor="ctr">
            <a:normAutofit fontScale="90000"/>
          </a:bodyPr>
          <a:lstStyle/>
          <a:p>
            <a:r>
              <a:rPr lang="zh-CN" sz="4000" dirty="0"/>
              <a:t>游戏策划</a:t>
            </a:r>
            <a:endParaRPr lang="zh-CN" sz="40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1155223" y="1859603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圆顶角 7"/>
          <p:cNvSpPr/>
          <p:nvPr/>
        </p:nvSpPr>
        <p:spPr>
          <a:xfrm flipV="1">
            <a:off x="820985" y="2801162"/>
            <a:ext cx="48019" cy="84595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14" name="Object 602"/>
          <p:cNvSpPr txBox="1"/>
          <p:nvPr/>
        </p:nvSpPr>
        <p:spPr>
          <a:xfrm>
            <a:off x="342900" y="862931"/>
            <a:ext cx="3408525" cy="2107268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1</a:t>
            </a:r>
            <a:endParaRPr lang="zh-CN" altLang="en-US" sz="1000" b="1" dirty="0"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0000"/>
          </a:bodyPr>
          <a:lstStyle/>
          <a:p>
            <a:r>
              <a:rPr lang="en-US" altLang="zh-CN" sz="4000" dirty="0"/>
              <a:t>01 </a:t>
            </a:r>
            <a:r>
              <a:rPr lang="zh-CN" altLang="en-US" dirty="0"/>
              <a:t>游戏策划</a:t>
            </a:r>
            <a:endParaRPr lang="zh-CN" altLang="en-US" b="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32" name="矩形 31"/>
          <p:cNvSpPr/>
          <p:nvPr/>
        </p:nvSpPr>
        <p:spPr>
          <a:xfrm>
            <a:off x="2623820" y="1640840"/>
            <a:ext cx="7242175" cy="421576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4" name="Object 4014"/>
          <p:cNvSpPr txBox="1"/>
          <p:nvPr/>
        </p:nvSpPr>
        <p:spPr>
          <a:xfrm>
            <a:off x="3332480" y="2008505"/>
            <a:ext cx="6091555" cy="316484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sz="2400" b="1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先定一个小目标</a:t>
            </a:r>
            <a:endParaRPr lang="zh-CN" sz="2400" b="1"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indent="457200" algn="just">
              <a:lnSpc>
                <a:spcPct val="130000"/>
              </a:lnSpc>
              <a:spcBef>
                <a:spcPts val="600"/>
              </a:spcBef>
            </a:pPr>
            <a:r>
              <a:rPr 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玩法：</a:t>
            </a:r>
            <a:r>
              <a:rPr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小鸭子前进速度已给定，玩家摆动手柄跟踪鸭妈妈踪迹（即指控制小鸭子左右方向运动，以摆动角度映射到小鸭子的x轴坐标上）。</a:t>
            </a:r>
            <a:endParaRPr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indent="457200" algn="just">
              <a:lnSpc>
                <a:spcPct val="130000"/>
              </a:lnSpc>
              <a:spcBef>
                <a:spcPts val="600"/>
              </a:spcBef>
            </a:pPr>
            <a:r>
              <a:rPr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可选择简单模式（无力辅助、无力阻抗），辅助模式（有力辅助），进阶模式（有力阻抗）。</a:t>
            </a:r>
            <a:endParaRPr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indent="457200" algn="just">
              <a:lnSpc>
                <a:spcPct val="130000"/>
              </a:lnSpc>
              <a:spcBef>
                <a:spcPts val="600"/>
              </a:spcBef>
            </a:pPr>
            <a:r>
              <a:rPr dirty="0">
                <a:solidFill>
                  <a:schemeClr val="bg1">
                    <a:lumMod val="50000"/>
                  </a:schemeClr>
                </a:solidFill>
                <a:latin typeface="+mj-ea"/>
              </a:rPr>
              <a:t>自定义一轮游戏时间，通过追踪的精确度计算得分，评S、A、B级。</a:t>
            </a:r>
            <a:endParaRPr dirty="0">
              <a:solidFill>
                <a:schemeClr val="bg1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35" name="Freeform 56"/>
          <p:cNvSpPr>
            <a:spLocks noEditPoints="1"/>
          </p:cNvSpPr>
          <p:nvPr/>
        </p:nvSpPr>
        <p:spPr bwMode="auto">
          <a:xfrm>
            <a:off x="6266130" y="1811934"/>
            <a:ext cx="532529" cy="520858"/>
          </a:xfrm>
          <a:custGeom>
            <a:avLst/>
            <a:gdLst>
              <a:gd name="T0" fmla="*/ 181 w 185"/>
              <a:gd name="T1" fmla="*/ 3 h 184"/>
              <a:gd name="T2" fmla="*/ 172 w 185"/>
              <a:gd name="T3" fmla="*/ 0 h 184"/>
              <a:gd name="T4" fmla="*/ 164 w 185"/>
              <a:gd name="T5" fmla="*/ 3 h 184"/>
              <a:gd name="T6" fmla="*/ 128 w 185"/>
              <a:gd name="T7" fmla="*/ 38 h 184"/>
              <a:gd name="T8" fmla="*/ 128 w 185"/>
              <a:gd name="T9" fmla="*/ 32 h 184"/>
              <a:gd name="T10" fmla="*/ 0 w 185"/>
              <a:gd name="T11" fmla="*/ 32 h 184"/>
              <a:gd name="T12" fmla="*/ 0 w 185"/>
              <a:gd name="T13" fmla="*/ 184 h 184"/>
              <a:gd name="T14" fmla="*/ 152 w 185"/>
              <a:gd name="T15" fmla="*/ 184 h 184"/>
              <a:gd name="T16" fmla="*/ 152 w 185"/>
              <a:gd name="T17" fmla="*/ 56 h 184"/>
              <a:gd name="T18" fmla="*/ 145 w 185"/>
              <a:gd name="T19" fmla="*/ 56 h 184"/>
              <a:gd name="T20" fmla="*/ 181 w 185"/>
              <a:gd name="T21" fmla="*/ 20 h 184"/>
              <a:gd name="T22" fmla="*/ 181 w 185"/>
              <a:gd name="T23" fmla="*/ 3 h 184"/>
              <a:gd name="T24" fmla="*/ 144 w 185"/>
              <a:gd name="T25" fmla="*/ 176 h 184"/>
              <a:gd name="T26" fmla="*/ 8 w 185"/>
              <a:gd name="T27" fmla="*/ 176 h 184"/>
              <a:gd name="T28" fmla="*/ 8 w 185"/>
              <a:gd name="T29" fmla="*/ 40 h 184"/>
              <a:gd name="T30" fmla="*/ 127 w 185"/>
              <a:gd name="T31" fmla="*/ 40 h 184"/>
              <a:gd name="T32" fmla="*/ 64 w 185"/>
              <a:gd name="T33" fmla="*/ 102 h 184"/>
              <a:gd name="T34" fmla="*/ 64 w 185"/>
              <a:gd name="T35" fmla="*/ 120 h 184"/>
              <a:gd name="T36" fmla="*/ 81 w 185"/>
              <a:gd name="T37" fmla="*/ 120 h 184"/>
              <a:gd name="T38" fmla="*/ 144 w 185"/>
              <a:gd name="T39" fmla="*/ 56 h 184"/>
              <a:gd name="T40" fmla="*/ 144 w 185"/>
              <a:gd name="T41" fmla="*/ 176 h 184"/>
              <a:gd name="T42" fmla="*/ 175 w 185"/>
              <a:gd name="T43" fmla="*/ 14 h 184"/>
              <a:gd name="T44" fmla="*/ 78 w 185"/>
              <a:gd name="T45" fmla="*/ 112 h 184"/>
              <a:gd name="T46" fmla="*/ 72 w 185"/>
              <a:gd name="T47" fmla="*/ 112 h 184"/>
              <a:gd name="T48" fmla="*/ 72 w 185"/>
              <a:gd name="T49" fmla="*/ 106 h 184"/>
              <a:gd name="T50" fmla="*/ 169 w 185"/>
              <a:gd name="T51" fmla="*/ 9 h 184"/>
              <a:gd name="T52" fmla="*/ 172 w 185"/>
              <a:gd name="T53" fmla="*/ 8 h 184"/>
              <a:gd name="T54" fmla="*/ 175 w 185"/>
              <a:gd name="T55" fmla="*/ 9 h 184"/>
              <a:gd name="T56" fmla="*/ 176 w 185"/>
              <a:gd name="T57" fmla="*/ 12 h 184"/>
              <a:gd name="T58" fmla="*/ 175 w 185"/>
              <a:gd name="T59" fmla="*/ 1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5" h="184">
                <a:moveTo>
                  <a:pt x="181" y="3"/>
                </a:moveTo>
                <a:cubicBezTo>
                  <a:pt x="178" y="1"/>
                  <a:pt x="175" y="0"/>
                  <a:pt x="172" y="0"/>
                </a:cubicBezTo>
                <a:cubicBezTo>
                  <a:pt x="169" y="0"/>
                  <a:pt x="166" y="1"/>
                  <a:pt x="164" y="3"/>
                </a:cubicBezTo>
                <a:cubicBezTo>
                  <a:pt x="128" y="38"/>
                  <a:pt x="128" y="38"/>
                  <a:pt x="128" y="38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84"/>
                  <a:pt x="0" y="184"/>
                  <a:pt x="0" y="184"/>
                </a:cubicBezTo>
                <a:cubicBezTo>
                  <a:pt x="152" y="184"/>
                  <a:pt x="152" y="184"/>
                  <a:pt x="152" y="184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81" y="20"/>
                  <a:pt x="181" y="20"/>
                  <a:pt x="181" y="20"/>
                </a:cubicBezTo>
                <a:cubicBezTo>
                  <a:pt x="185" y="15"/>
                  <a:pt x="185" y="8"/>
                  <a:pt x="181" y="3"/>
                </a:cubicBezTo>
                <a:close/>
                <a:moveTo>
                  <a:pt x="144" y="176"/>
                </a:moveTo>
                <a:cubicBezTo>
                  <a:pt x="8" y="176"/>
                  <a:pt x="8" y="176"/>
                  <a:pt x="8" y="176"/>
                </a:cubicBezTo>
                <a:cubicBezTo>
                  <a:pt x="8" y="40"/>
                  <a:pt x="8" y="40"/>
                  <a:pt x="8" y="40"/>
                </a:cubicBezTo>
                <a:cubicBezTo>
                  <a:pt x="127" y="40"/>
                  <a:pt x="127" y="40"/>
                  <a:pt x="127" y="40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144" y="56"/>
                  <a:pt x="144" y="56"/>
                  <a:pt x="144" y="56"/>
                </a:cubicBezTo>
                <a:lnTo>
                  <a:pt x="144" y="176"/>
                </a:lnTo>
                <a:close/>
                <a:moveTo>
                  <a:pt x="175" y="14"/>
                </a:moveTo>
                <a:cubicBezTo>
                  <a:pt x="78" y="112"/>
                  <a:pt x="78" y="112"/>
                  <a:pt x="78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169" y="9"/>
                  <a:pt x="169" y="9"/>
                  <a:pt x="169" y="9"/>
                </a:cubicBezTo>
                <a:cubicBezTo>
                  <a:pt x="170" y="8"/>
                  <a:pt x="172" y="8"/>
                  <a:pt x="172" y="8"/>
                </a:cubicBezTo>
                <a:cubicBezTo>
                  <a:pt x="173" y="8"/>
                  <a:pt x="174" y="8"/>
                  <a:pt x="175" y="9"/>
                </a:cubicBezTo>
                <a:cubicBezTo>
                  <a:pt x="176" y="10"/>
                  <a:pt x="176" y="11"/>
                  <a:pt x="176" y="12"/>
                </a:cubicBezTo>
                <a:cubicBezTo>
                  <a:pt x="176" y="12"/>
                  <a:pt x="176" y="13"/>
                  <a:pt x="175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 dirty="0"/>
          </a:p>
        </p:txBody>
      </p:sp>
      <p:sp>
        <p:nvSpPr>
          <p:cNvPr id="36" name="半闭框 35"/>
          <p:cNvSpPr/>
          <p:nvPr/>
        </p:nvSpPr>
        <p:spPr>
          <a:xfrm rot="10800000">
            <a:off x="10853801" y="5429371"/>
            <a:ext cx="322028" cy="329979"/>
          </a:xfrm>
          <a:prstGeom prst="halfFrame">
            <a:avLst/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050587" y="3172852"/>
            <a:ext cx="10272409" cy="724770"/>
          </a:xfrm>
        </p:spPr>
        <p:txBody>
          <a:bodyPr>
            <a:normAutofit fontScale="90000"/>
          </a:bodyPr>
          <a:lstStyle/>
          <a:p>
            <a:r>
              <a:rPr lang="zh-CN" altLang="en-US" sz="4890" dirty="0" smtClean="0">
                <a:solidFill>
                  <a:srgbClr val="0070C0"/>
                </a:solidFill>
                <a:sym typeface="+mn-ea"/>
              </a:rPr>
              <a:t>本周进展</a:t>
            </a:r>
            <a:endParaRPr lang="zh-CN" altLang="en-US" sz="4890" dirty="0" smtClean="0">
              <a:solidFill>
                <a:srgbClr val="0070C0"/>
              </a:solidFill>
              <a:sym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193323" y="1580162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7" name="Object 602"/>
          <p:cNvSpPr txBox="1"/>
          <p:nvPr/>
        </p:nvSpPr>
        <p:spPr>
          <a:xfrm>
            <a:off x="854951" y="408110"/>
            <a:ext cx="1995791" cy="1172041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96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96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2</a:t>
            </a:r>
            <a:endParaRPr lang="en-US" altLang="zh-CN" sz="9600" b="1" i="0" dirty="0">
              <a:gradFill flip="none" rotWithShape="1">
                <a:gsLst>
                  <a:gs pos="0">
                    <a:srgbClr val="D7C1A9"/>
                  </a:gs>
                  <a:gs pos="74418">
                    <a:srgbClr val="D7C1A9">
                      <a:alpha val="0"/>
                    </a:srgbClr>
                  </a:gs>
                </a:gsLst>
                <a:lin ang="5400000"/>
              </a:gradFill>
              <a:latin typeface="+mj-ea"/>
              <a:ea typeface="+mj-ea"/>
            </a:endParaRPr>
          </a:p>
        </p:txBody>
      </p:sp>
      <p:sp>
        <p:nvSpPr>
          <p:cNvPr id="4" name="文本占位符 3"/>
          <p:cNvSpPr/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" name="组合 31"/>
          <p:cNvGrpSpPr/>
          <p:nvPr/>
        </p:nvGrpSpPr>
        <p:grpSpPr>
          <a:xfrm>
            <a:off x="4285167" y="1371600"/>
            <a:ext cx="3672314" cy="4749799"/>
            <a:chOff x="952500" y="1371600"/>
            <a:chExt cx="4775200" cy="4749799"/>
          </a:xfrm>
        </p:grpSpPr>
        <p:sp>
          <p:nvSpPr>
            <p:cNvPr id="33" name="矩形: 圆角 32"/>
            <p:cNvSpPr/>
            <p:nvPr/>
          </p:nvSpPr>
          <p:spPr>
            <a:xfrm>
              <a:off x="952500" y="1371600"/>
              <a:ext cx="4775200" cy="4749799"/>
            </a:xfrm>
            <a:prstGeom prst="roundRect">
              <a:avLst>
                <a:gd name="adj" fmla="val 4993"/>
              </a:avLst>
            </a:prstGeom>
            <a:solidFill>
              <a:sysClr val="window" lastClr="FFFFFF"/>
            </a:solidFill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algn="just"/>
              <a:endParaRPr lang="zh-CN" altLang="en-US" dirty="0"/>
            </a:p>
          </p:txBody>
        </p:sp>
        <p:sp>
          <p:nvSpPr>
            <p:cNvPr id="34" name="梯形 33"/>
            <p:cNvSpPr/>
            <p:nvPr/>
          </p:nvSpPr>
          <p:spPr>
            <a:xfrm rot="10800000">
              <a:off x="1244600" y="1377989"/>
              <a:ext cx="4305300" cy="85047"/>
            </a:xfrm>
            <a:prstGeom prst="trapezoid">
              <a:avLst>
                <a:gd name="adj" fmla="val 71298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35" name="文本框 34"/>
          <p:cNvSpPr txBox="1"/>
          <p:nvPr/>
        </p:nvSpPr>
        <p:spPr>
          <a:xfrm>
            <a:off x="4695698" y="2738020"/>
            <a:ext cx="2893806" cy="28263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Bef>
                <a:spcPts val="600"/>
              </a:spcBef>
            </a:pPr>
            <a:r>
              <a:rPr 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已实现自动前进，可以通过鼠标左右摆动或键盘左右键控制行进轨迹。</a:t>
            </a:r>
            <a:endParaRPr 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>
              <a:lnSpc>
                <a:spcPct val="120000"/>
              </a:lnSpc>
              <a:spcBef>
                <a:spcPts val="600"/>
              </a:spcBef>
            </a:pPr>
            <a:r>
              <a:rPr lang="zh-CN" sz="24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（鼠标上下移动不再改变上下视野）</a:t>
            </a:r>
            <a:endParaRPr lang="zh-CN" sz="24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矩形 35"/>
          <p:cNvSpPr/>
          <p:nvPr/>
        </p:nvSpPr>
        <p:spPr>
          <a:xfrm>
            <a:off x="4499233" y="1727756"/>
            <a:ext cx="3286737" cy="5708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  <a:sym typeface="+mn-ea"/>
              </a:rPr>
              <a:t>操纵方式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  <a:sym typeface="+mn-ea"/>
            </a:endParaRPr>
          </a:p>
        </p:txBody>
      </p:sp>
      <p:cxnSp>
        <p:nvCxnSpPr>
          <p:cNvPr id="37" name="直接连接符 36"/>
          <p:cNvCxnSpPr/>
          <p:nvPr/>
        </p:nvCxnSpPr>
        <p:spPr>
          <a:xfrm>
            <a:off x="4792945" y="2518088"/>
            <a:ext cx="270939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组合 40"/>
          <p:cNvGrpSpPr/>
          <p:nvPr/>
        </p:nvGrpSpPr>
        <p:grpSpPr>
          <a:xfrm>
            <a:off x="8111139" y="1371600"/>
            <a:ext cx="3672314" cy="4749799"/>
            <a:chOff x="952500" y="1371600"/>
            <a:chExt cx="4775200" cy="4749799"/>
          </a:xfrm>
        </p:grpSpPr>
        <p:sp>
          <p:nvSpPr>
            <p:cNvPr id="42" name="矩形: 圆角 41"/>
            <p:cNvSpPr/>
            <p:nvPr/>
          </p:nvSpPr>
          <p:spPr>
            <a:xfrm>
              <a:off x="952500" y="1371600"/>
              <a:ext cx="4775200" cy="4749799"/>
            </a:xfrm>
            <a:prstGeom prst="roundRect">
              <a:avLst>
                <a:gd name="adj" fmla="val 4993"/>
              </a:avLst>
            </a:prstGeom>
            <a:solidFill>
              <a:sysClr val="window" lastClr="FFFFFF"/>
            </a:solidFill>
            <a:ln w="6350" cap="flat" cmpd="sng" algn="ctr">
              <a:solidFill>
                <a:schemeClr val="bg1">
                  <a:lumMod val="85000"/>
                </a:schemeClr>
              </a:solidFill>
              <a:prstDash val="solid"/>
              <a:miter lim="800000"/>
            </a:ln>
            <a:effectLst>
              <a:outerShdw blurRad="50800" dist="38100" dir="5400000" algn="t" rotWithShape="0">
                <a:prstClr val="black">
                  <a:alpha val="20000"/>
                </a:prstClr>
              </a:outerShdw>
            </a:effectLst>
          </p:spPr>
          <p:txBody>
            <a:bodyPr rtlCol="0" anchor="ctr"/>
            <a:lstStyle/>
            <a:p>
              <a:pPr algn="just"/>
              <a:endParaRPr lang="zh-CN" altLang="en-US" dirty="0"/>
            </a:p>
          </p:txBody>
        </p:sp>
        <p:sp>
          <p:nvSpPr>
            <p:cNvPr id="43" name="梯形 42"/>
            <p:cNvSpPr/>
            <p:nvPr/>
          </p:nvSpPr>
          <p:spPr>
            <a:xfrm rot="10800000">
              <a:off x="1244600" y="1377989"/>
              <a:ext cx="4305300" cy="85047"/>
            </a:xfrm>
            <a:prstGeom prst="trapezoid">
              <a:avLst>
                <a:gd name="adj" fmla="val 71298"/>
              </a:avLst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sp>
        <p:nvSpPr>
          <p:cNvPr id="44" name="文本框 43"/>
          <p:cNvSpPr txBox="1"/>
          <p:nvPr/>
        </p:nvSpPr>
        <p:spPr>
          <a:xfrm>
            <a:off x="8521670" y="2678965"/>
            <a:ext cx="2893806" cy="27279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0" algn="l">
              <a:lnSpc>
                <a:spcPct val="130000"/>
              </a:lnSpc>
              <a:spcBef>
                <a:spcPts val="600"/>
              </a:spcBef>
              <a:buClrTx/>
              <a:buSzTx/>
              <a:buFont typeface="Wingdings" panose="05000000000000000000" charset="0"/>
              <a:buNone/>
            </a:pPr>
            <a:r>
              <a:rPr lang="zh-CN" sz="16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cs typeface="Times New Roman" panose="02020603050405020304" charset="0"/>
                <a:sym typeface="+mn-ea"/>
              </a:rPr>
              <a:t>小小鸭浮在水面上的原理不是浮力（因为还没搞懂咋弄），而是令小小鸭固定在一个能立在水里的大胶囊体上，所以在水比较深的地方可能会沉，在地面凸起的地方会飞起来。</a:t>
            </a:r>
            <a:endParaRPr lang="zh-CN" sz="1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cs typeface="Times New Roman" panose="02020603050405020304" charset="0"/>
              <a:sym typeface="+mn-ea"/>
            </a:endParaRPr>
          </a:p>
          <a:p>
            <a:pPr indent="0" algn="l">
              <a:lnSpc>
                <a:spcPct val="130000"/>
              </a:lnSpc>
              <a:spcBef>
                <a:spcPts val="600"/>
              </a:spcBef>
              <a:buClrTx/>
              <a:buSzTx/>
              <a:buFont typeface="Wingdings" panose="05000000000000000000" charset="0"/>
              <a:buNone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cs typeface="Times New Roman" panose="02020603050405020304" charset="0"/>
                <a:sym typeface="+mn-ea"/>
              </a:rPr>
              <a:t>虽然地形已经修改了好几次，但是难免会有没改到的地方。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+mn-ea"/>
              <a:cs typeface="Times New Roman" panose="02020603050405020304" charset="0"/>
              <a:sym typeface="+mn-ea"/>
            </a:endParaRPr>
          </a:p>
        </p:txBody>
      </p:sp>
      <p:sp>
        <p:nvSpPr>
          <p:cNvPr id="45" name="矩形 44"/>
          <p:cNvSpPr/>
          <p:nvPr/>
        </p:nvSpPr>
        <p:spPr>
          <a:xfrm>
            <a:off x="8314465" y="1727757"/>
            <a:ext cx="3286737" cy="570865"/>
          </a:xfrm>
          <a:prstGeom prst="rect">
            <a:avLst/>
          </a:prstGeom>
        </p:spPr>
        <p:txBody>
          <a:bodyPr wrap="square" anchor="ctr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可能存在的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bug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cxnSp>
        <p:nvCxnSpPr>
          <p:cNvPr id="46" name="直接连接符 45"/>
          <p:cNvCxnSpPr/>
          <p:nvPr/>
        </p:nvCxnSpPr>
        <p:spPr>
          <a:xfrm>
            <a:off x="8618917" y="2518088"/>
            <a:ext cx="2709393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6" name="文本占位符 4"/>
          <p:cNvSpPr>
            <a:spLocks noGrp="1"/>
          </p:cNvSpPr>
          <p:nvPr/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vert="horz" lIns="90000" tIns="46800" rIns="90000" bIns="46800" rtlCol="0" anchor="ctr">
            <a:normAutofit lnSpcReduction="20000"/>
          </a:bodyPr>
          <a:lstStyle>
            <a:lvl1pPr mar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sz="3200" b="1" u="none" strike="noStrike" kern="1200" cap="none" spc="150" normalizeH="0" baseline="0">
                <a:solidFill>
                  <a:srgbClr val="175F8B"/>
                </a:solidFill>
                <a:uFillTx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dirty="0"/>
              <a:t>2.1 </a:t>
            </a:r>
            <a:r>
              <a:rPr lang="zh-CN" altLang="en-US" dirty="0"/>
              <a:t>解锁新人物：小小鸭！</a:t>
            </a:r>
            <a:endParaRPr lang="zh-CN" altLang="en-US" b="0" dirty="0"/>
          </a:p>
        </p:txBody>
      </p:sp>
      <p:pic>
        <p:nvPicPr>
          <p:cNvPr id="11" name="图片 10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993140" y="1824355"/>
            <a:ext cx="1807210" cy="1837055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584325" y="3472180"/>
            <a:ext cx="2038985" cy="164973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/>
          <p:cNvSpPr/>
          <p:nvPr/>
        </p:nvSpPr>
        <p:spPr>
          <a:xfrm>
            <a:off x="4444624" y="1482273"/>
            <a:ext cx="3246214" cy="420202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7860671" y="1482273"/>
            <a:ext cx="3246214" cy="420202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2.2 </a:t>
            </a:r>
            <a:r>
              <a:rPr lang="zh-CN" altLang="en-US" dirty="0"/>
              <a:t>音效</a:t>
            </a:r>
            <a:r>
              <a:rPr lang="en-US" altLang="zh-CN" dirty="0"/>
              <a:t>&amp;</a:t>
            </a:r>
            <a:r>
              <a:rPr lang="zh-CN" altLang="en-US" dirty="0"/>
              <a:t>音乐</a:t>
            </a:r>
            <a:endParaRPr lang="zh-CN" altLang="en-US" b="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8" name="Object 403"/>
          <p:cNvSpPr txBox="1"/>
          <p:nvPr/>
        </p:nvSpPr>
        <p:spPr>
          <a:xfrm>
            <a:off x="1271270" y="2747645"/>
            <a:ext cx="2644140" cy="23622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algn="l">
              <a:lnSpc>
                <a:spcPct val="96000"/>
              </a:lnSpc>
            </a:pPr>
            <a:r>
              <a:rPr lang="zh-CN" altLang="en-US" sz="2000" b="1" dirty="0">
                <a:solidFill>
                  <a:srgbClr val="FFFFFF"/>
                </a:solidFill>
                <a:latin typeface="+mj-ea"/>
                <a:ea typeface="+mj-ea"/>
              </a:rPr>
              <a:t>优化素拓与劳动学时发放</a:t>
            </a:r>
            <a:endParaRPr lang="zh-CN" altLang="en-US" sz="1050" b="1" dirty="0">
              <a:latin typeface="+mj-ea"/>
              <a:ea typeface="+mj-ea"/>
            </a:endParaRPr>
          </a:p>
        </p:txBody>
      </p:sp>
      <p:sp>
        <p:nvSpPr>
          <p:cNvPr id="9" name="Object 404"/>
          <p:cNvSpPr txBox="1"/>
          <p:nvPr/>
        </p:nvSpPr>
        <p:spPr>
          <a:xfrm>
            <a:off x="1271478" y="3310165"/>
            <a:ext cx="2643961" cy="81553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17000"/>
              </a:lnSpc>
            </a:pPr>
            <a:r>
              <a:rPr lang="zh-CN" altLang="en-US" sz="2000" dirty="0">
                <a:solidFill>
                  <a:srgbClr val="FFFFFF"/>
                </a:solidFill>
                <a:latin typeface="+mj-ea"/>
                <a:ea typeface="+mj-ea"/>
              </a:rPr>
              <a:t>对素拓发放系统进行优化，使综测评分更系统清晰；</a:t>
            </a:r>
            <a:endParaRPr lang="zh-CN" altLang="en-US" sz="2000" dirty="0">
              <a:solidFill>
                <a:srgbClr val="FFFFFF"/>
              </a:solidFill>
              <a:latin typeface="+mj-ea"/>
              <a:ea typeface="+mj-ea"/>
            </a:endParaRPr>
          </a:p>
          <a:p>
            <a:pPr algn="just">
              <a:lnSpc>
                <a:spcPct val="117000"/>
              </a:lnSpc>
            </a:pPr>
            <a:r>
              <a:rPr lang="zh-CN" altLang="en-US" sz="2000" dirty="0">
                <a:solidFill>
                  <a:srgbClr val="FFFFFF"/>
                </a:solidFill>
                <a:latin typeface="+mj-ea"/>
                <a:ea typeface="+mj-ea"/>
              </a:rPr>
              <a:t>办更多给劳动学时的活动。</a:t>
            </a:r>
            <a:endParaRPr lang="zh-CN" altLang="en-US" sz="2000" dirty="0">
              <a:solidFill>
                <a:srgbClr val="FFFFFF"/>
              </a:solidFill>
              <a:latin typeface="+mj-ea"/>
              <a:ea typeface="+mj-ea"/>
            </a:endParaRPr>
          </a:p>
        </p:txBody>
      </p:sp>
      <p:sp>
        <p:nvSpPr>
          <p:cNvPr id="13" name="Object 408"/>
          <p:cNvSpPr txBox="1"/>
          <p:nvPr/>
        </p:nvSpPr>
        <p:spPr>
          <a:xfrm>
            <a:off x="4732020" y="2679065"/>
            <a:ext cx="2643505" cy="23622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>
              <a:lnSpc>
                <a:spcPct val="96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鼠标左右移动</a:t>
            </a:r>
            <a:endParaRPr lang="zh-CN" altLang="en-US" sz="105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Object 409"/>
          <p:cNvSpPr txBox="1"/>
          <p:nvPr/>
        </p:nvSpPr>
        <p:spPr>
          <a:xfrm>
            <a:off x="4762910" y="3174242"/>
            <a:ext cx="2579822" cy="108738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17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在小鸭身上挂载了一个音效脚本，当鼠标左右移动的距离达到给定值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/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键盘左右键时会有划水音效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18" name="Object 4013"/>
          <p:cNvSpPr txBox="1"/>
          <p:nvPr/>
        </p:nvSpPr>
        <p:spPr>
          <a:xfrm>
            <a:off x="8192135" y="2625725"/>
            <a:ext cx="2644140" cy="431165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>
              <a:lnSpc>
                <a:spcPct val="96000"/>
              </a:lnSpc>
            </a:pPr>
            <a:r>
              <a:rPr lang="zh-CN" altLang="en-US" sz="2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背景音乐</a:t>
            </a:r>
            <a:endParaRPr lang="zh-CN" altLang="en-US" sz="105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9" name="Object 4014"/>
          <p:cNvSpPr txBox="1"/>
          <p:nvPr/>
        </p:nvSpPr>
        <p:spPr>
          <a:xfrm>
            <a:off x="8191655" y="3310165"/>
            <a:ext cx="2643961" cy="81553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17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场景一是一个活泼一点的；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algn="just">
              <a:lnSpc>
                <a:spcPct val="117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场景二是平静的钢琴曲。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22" name="Freeform 11"/>
          <p:cNvSpPr>
            <a:spLocks noEditPoints="1"/>
          </p:cNvSpPr>
          <p:nvPr/>
        </p:nvSpPr>
        <p:spPr bwMode="auto">
          <a:xfrm>
            <a:off x="4848794" y="1714778"/>
            <a:ext cx="576345" cy="520858"/>
          </a:xfrm>
          <a:custGeom>
            <a:avLst/>
            <a:gdLst>
              <a:gd name="T0" fmla="*/ 184 w 200"/>
              <a:gd name="T1" fmla="*/ 0 h 184"/>
              <a:gd name="T2" fmla="*/ 112 w 200"/>
              <a:gd name="T3" fmla="*/ 0 h 184"/>
              <a:gd name="T4" fmla="*/ 100 w 200"/>
              <a:gd name="T5" fmla="*/ 6 h 184"/>
              <a:gd name="T6" fmla="*/ 88 w 200"/>
              <a:gd name="T7" fmla="*/ 0 h 184"/>
              <a:gd name="T8" fmla="*/ 16 w 200"/>
              <a:gd name="T9" fmla="*/ 0 h 184"/>
              <a:gd name="T10" fmla="*/ 0 w 200"/>
              <a:gd name="T11" fmla="*/ 16 h 184"/>
              <a:gd name="T12" fmla="*/ 0 w 200"/>
              <a:gd name="T13" fmla="*/ 152 h 184"/>
              <a:gd name="T14" fmla="*/ 16 w 200"/>
              <a:gd name="T15" fmla="*/ 168 h 184"/>
              <a:gd name="T16" fmla="*/ 88 w 200"/>
              <a:gd name="T17" fmla="*/ 168 h 184"/>
              <a:gd name="T18" fmla="*/ 89 w 200"/>
              <a:gd name="T19" fmla="*/ 168 h 184"/>
              <a:gd name="T20" fmla="*/ 96 w 200"/>
              <a:gd name="T21" fmla="*/ 176 h 184"/>
              <a:gd name="T22" fmla="*/ 96 w 200"/>
              <a:gd name="T23" fmla="*/ 184 h 184"/>
              <a:gd name="T24" fmla="*/ 104 w 200"/>
              <a:gd name="T25" fmla="*/ 184 h 184"/>
              <a:gd name="T26" fmla="*/ 104 w 200"/>
              <a:gd name="T27" fmla="*/ 180 h 184"/>
              <a:gd name="T28" fmla="*/ 105 w 200"/>
              <a:gd name="T29" fmla="*/ 180 h 184"/>
              <a:gd name="T30" fmla="*/ 105 w 200"/>
              <a:gd name="T31" fmla="*/ 176 h 184"/>
              <a:gd name="T32" fmla="*/ 112 w 200"/>
              <a:gd name="T33" fmla="*/ 168 h 184"/>
              <a:gd name="T34" fmla="*/ 112 w 200"/>
              <a:gd name="T35" fmla="*/ 168 h 184"/>
              <a:gd name="T36" fmla="*/ 184 w 200"/>
              <a:gd name="T37" fmla="*/ 168 h 184"/>
              <a:gd name="T38" fmla="*/ 200 w 200"/>
              <a:gd name="T39" fmla="*/ 152 h 184"/>
              <a:gd name="T40" fmla="*/ 200 w 200"/>
              <a:gd name="T41" fmla="*/ 16 h 184"/>
              <a:gd name="T42" fmla="*/ 184 w 200"/>
              <a:gd name="T43" fmla="*/ 0 h 184"/>
              <a:gd name="T44" fmla="*/ 8 w 200"/>
              <a:gd name="T45" fmla="*/ 152 h 184"/>
              <a:gd name="T46" fmla="*/ 8 w 200"/>
              <a:gd name="T47" fmla="*/ 16 h 184"/>
              <a:gd name="T48" fmla="*/ 16 w 200"/>
              <a:gd name="T49" fmla="*/ 8 h 184"/>
              <a:gd name="T50" fmla="*/ 88 w 200"/>
              <a:gd name="T51" fmla="*/ 8 h 184"/>
              <a:gd name="T52" fmla="*/ 96 w 200"/>
              <a:gd name="T53" fmla="*/ 16 h 184"/>
              <a:gd name="T54" fmla="*/ 96 w 200"/>
              <a:gd name="T55" fmla="*/ 152 h 184"/>
              <a:gd name="T56" fmla="*/ 88 w 200"/>
              <a:gd name="T57" fmla="*/ 160 h 184"/>
              <a:gd name="T58" fmla="*/ 16 w 200"/>
              <a:gd name="T59" fmla="*/ 160 h 184"/>
              <a:gd name="T60" fmla="*/ 8 w 200"/>
              <a:gd name="T61" fmla="*/ 152 h 184"/>
              <a:gd name="T62" fmla="*/ 192 w 200"/>
              <a:gd name="T63" fmla="*/ 152 h 184"/>
              <a:gd name="T64" fmla="*/ 184 w 200"/>
              <a:gd name="T65" fmla="*/ 160 h 184"/>
              <a:gd name="T66" fmla="*/ 112 w 200"/>
              <a:gd name="T67" fmla="*/ 160 h 184"/>
              <a:gd name="T68" fmla="*/ 104 w 200"/>
              <a:gd name="T69" fmla="*/ 152 h 184"/>
              <a:gd name="T70" fmla="*/ 104 w 200"/>
              <a:gd name="T71" fmla="*/ 149 h 184"/>
              <a:gd name="T72" fmla="*/ 104 w 200"/>
              <a:gd name="T73" fmla="*/ 16 h 184"/>
              <a:gd name="T74" fmla="*/ 112 w 200"/>
              <a:gd name="T75" fmla="*/ 8 h 184"/>
              <a:gd name="T76" fmla="*/ 184 w 200"/>
              <a:gd name="T77" fmla="*/ 8 h 184"/>
              <a:gd name="T78" fmla="*/ 192 w 200"/>
              <a:gd name="T79" fmla="*/ 16 h 184"/>
              <a:gd name="T80" fmla="*/ 192 w 200"/>
              <a:gd name="T81" fmla="*/ 15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00" h="184">
                <a:moveTo>
                  <a:pt x="184" y="0"/>
                </a:moveTo>
                <a:cubicBezTo>
                  <a:pt x="112" y="0"/>
                  <a:pt x="112" y="0"/>
                  <a:pt x="112" y="0"/>
                </a:cubicBezTo>
                <a:cubicBezTo>
                  <a:pt x="108" y="0"/>
                  <a:pt x="103" y="3"/>
                  <a:pt x="100" y="6"/>
                </a:cubicBezTo>
                <a:cubicBezTo>
                  <a:pt x="98" y="3"/>
                  <a:pt x="93" y="0"/>
                  <a:pt x="88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8" y="0"/>
                  <a:pt x="0" y="8"/>
                  <a:pt x="0" y="16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161"/>
                  <a:pt x="8" y="168"/>
                  <a:pt x="16" y="168"/>
                </a:cubicBezTo>
                <a:cubicBezTo>
                  <a:pt x="88" y="168"/>
                  <a:pt x="88" y="168"/>
                  <a:pt x="88" y="168"/>
                </a:cubicBezTo>
                <a:cubicBezTo>
                  <a:pt x="89" y="168"/>
                  <a:pt x="89" y="168"/>
                  <a:pt x="89" y="168"/>
                </a:cubicBezTo>
                <a:cubicBezTo>
                  <a:pt x="93" y="168"/>
                  <a:pt x="96" y="172"/>
                  <a:pt x="96" y="176"/>
                </a:cubicBezTo>
                <a:cubicBezTo>
                  <a:pt x="96" y="184"/>
                  <a:pt x="96" y="184"/>
                  <a:pt x="96" y="184"/>
                </a:cubicBezTo>
                <a:cubicBezTo>
                  <a:pt x="104" y="184"/>
                  <a:pt x="104" y="184"/>
                  <a:pt x="104" y="184"/>
                </a:cubicBezTo>
                <a:cubicBezTo>
                  <a:pt x="104" y="180"/>
                  <a:pt x="104" y="180"/>
                  <a:pt x="104" y="180"/>
                </a:cubicBezTo>
                <a:cubicBezTo>
                  <a:pt x="105" y="180"/>
                  <a:pt x="105" y="180"/>
                  <a:pt x="105" y="180"/>
                </a:cubicBezTo>
                <a:cubicBezTo>
                  <a:pt x="105" y="176"/>
                  <a:pt x="105" y="176"/>
                  <a:pt x="105" y="176"/>
                </a:cubicBezTo>
                <a:cubicBezTo>
                  <a:pt x="105" y="172"/>
                  <a:pt x="108" y="169"/>
                  <a:pt x="112" y="168"/>
                </a:cubicBezTo>
                <a:cubicBezTo>
                  <a:pt x="112" y="168"/>
                  <a:pt x="112" y="168"/>
                  <a:pt x="112" y="168"/>
                </a:cubicBezTo>
                <a:cubicBezTo>
                  <a:pt x="184" y="168"/>
                  <a:pt x="184" y="168"/>
                  <a:pt x="184" y="168"/>
                </a:cubicBezTo>
                <a:cubicBezTo>
                  <a:pt x="193" y="168"/>
                  <a:pt x="200" y="161"/>
                  <a:pt x="200" y="152"/>
                </a:cubicBezTo>
                <a:cubicBezTo>
                  <a:pt x="200" y="16"/>
                  <a:pt x="200" y="16"/>
                  <a:pt x="200" y="16"/>
                </a:cubicBezTo>
                <a:cubicBezTo>
                  <a:pt x="200" y="8"/>
                  <a:pt x="193" y="0"/>
                  <a:pt x="184" y="0"/>
                </a:cubicBezTo>
                <a:close/>
                <a:moveTo>
                  <a:pt x="8" y="152"/>
                </a:moveTo>
                <a:cubicBezTo>
                  <a:pt x="8" y="16"/>
                  <a:pt x="8" y="16"/>
                  <a:pt x="8" y="16"/>
                </a:cubicBezTo>
                <a:cubicBezTo>
                  <a:pt x="8" y="12"/>
                  <a:pt x="12" y="8"/>
                  <a:pt x="16" y="8"/>
                </a:cubicBezTo>
                <a:cubicBezTo>
                  <a:pt x="88" y="8"/>
                  <a:pt x="88" y="8"/>
                  <a:pt x="88" y="8"/>
                </a:cubicBezTo>
                <a:cubicBezTo>
                  <a:pt x="93" y="8"/>
                  <a:pt x="96" y="12"/>
                  <a:pt x="96" y="16"/>
                </a:cubicBezTo>
                <a:cubicBezTo>
                  <a:pt x="96" y="152"/>
                  <a:pt x="96" y="152"/>
                  <a:pt x="96" y="152"/>
                </a:cubicBezTo>
                <a:cubicBezTo>
                  <a:pt x="96" y="157"/>
                  <a:pt x="93" y="160"/>
                  <a:pt x="88" y="160"/>
                </a:cubicBezTo>
                <a:cubicBezTo>
                  <a:pt x="16" y="160"/>
                  <a:pt x="16" y="160"/>
                  <a:pt x="16" y="160"/>
                </a:cubicBezTo>
                <a:cubicBezTo>
                  <a:pt x="12" y="160"/>
                  <a:pt x="8" y="157"/>
                  <a:pt x="8" y="152"/>
                </a:cubicBezTo>
                <a:close/>
                <a:moveTo>
                  <a:pt x="192" y="152"/>
                </a:moveTo>
                <a:cubicBezTo>
                  <a:pt x="192" y="157"/>
                  <a:pt x="189" y="160"/>
                  <a:pt x="184" y="160"/>
                </a:cubicBezTo>
                <a:cubicBezTo>
                  <a:pt x="112" y="160"/>
                  <a:pt x="112" y="160"/>
                  <a:pt x="112" y="160"/>
                </a:cubicBezTo>
                <a:cubicBezTo>
                  <a:pt x="108" y="160"/>
                  <a:pt x="104" y="157"/>
                  <a:pt x="104" y="152"/>
                </a:cubicBezTo>
                <a:cubicBezTo>
                  <a:pt x="104" y="149"/>
                  <a:pt x="104" y="149"/>
                  <a:pt x="104" y="149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2"/>
                  <a:pt x="108" y="8"/>
                  <a:pt x="112" y="8"/>
                </a:cubicBezTo>
                <a:cubicBezTo>
                  <a:pt x="184" y="8"/>
                  <a:pt x="184" y="8"/>
                  <a:pt x="184" y="8"/>
                </a:cubicBezTo>
                <a:cubicBezTo>
                  <a:pt x="189" y="8"/>
                  <a:pt x="192" y="12"/>
                  <a:pt x="192" y="16"/>
                </a:cubicBezTo>
                <a:lnTo>
                  <a:pt x="192" y="152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28" name="组合 27"/>
          <p:cNvGrpSpPr/>
          <p:nvPr/>
        </p:nvGrpSpPr>
        <p:grpSpPr>
          <a:xfrm>
            <a:off x="1388477" y="1850701"/>
            <a:ext cx="578031" cy="565362"/>
            <a:chOff x="3380126" y="4286250"/>
            <a:chExt cx="544513" cy="544513"/>
          </a:xfrm>
        </p:grpSpPr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3413464" y="4351338"/>
              <a:ext cx="477838" cy="479425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22 w 176"/>
                <a:gd name="T5" fmla="*/ 145 h 176"/>
                <a:gd name="T6" fmla="*/ 1 w 176"/>
                <a:gd name="T7" fmla="*/ 171 h 176"/>
                <a:gd name="T8" fmla="*/ 8 w 176"/>
                <a:gd name="T9" fmla="*/ 176 h 176"/>
                <a:gd name="T10" fmla="*/ 27 w 176"/>
                <a:gd name="T11" fmla="*/ 151 h 176"/>
                <a:gd name="T12" fmla="*/ 88 w 176"/>
                <a:gd name="T13" fmla="*/ 176 h 176"/>
                <a:gd name="T14" fmla="*/ 149 w 176"/>
                <a:gd name="T15" fmla="*/ 151 h 176"/>
                <a:gd name="T16" fmla="*/ 169 w 176"/>
                <a:gd name="T17" fmla="*/ 176 h 176"/>
                <a:gd name="T18" fmla="*/ 176 w 176"/>
                <a:gd name="T19" fmla="*/ 171 h 176"/>
                <a:gd name="T20" fmla="*/ 155 w 176"/>
                <a:gd name="T21" fmla="*/ 145 h 176"/>
                <a:gd name="T22" fmla="*/ 176 w 176"/>
                <a:gd name="T23" fmla="*/ 88 h 176"/>
                <a:gd name="T24" fmla="*/ 88 w 176"/>
                <a:gd name="T25" fmla="*/ 0 h 176"/>
                <a:gd name="T26" fmla="*/ 88 w 176"/>
                <a:gd name="T27" fmla="*/ 168 h 176"/>
                <a:gd name="T28" fmla="*/ 8 w 176"/>
                <a:gd name="T29" fmla="*/ 88 h 176"/>
                <a:gd name="T30" fmla="*/ 88 w 176"/>
                <a:gd name="T31" fmla="*/ 8 h 176"/>
                <a:gd name="T32" fmla="*/ 168 w 176"/>
                <a:gd name="T33" fmla="*/ 88 h 176"/>
                <a:gd name="T34" fmla="*/ 88 w 176"/>
                <a:gd name="T35" fmla="*/ 16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40" y="0"/>
                    <a:pt x="0" y="39"/>
                    <a:pt x="0" y="88"/>
                  </a:cubicBezTo>
                  <a:cubicBezTo>
                    <a:pt x="0" y="110"/>
                    <a:pt x="9" y="130"/>
                    <a:pt x="22" y="145"/>
                  </a:cubicBezTo>
                  <a:cubicBezTo>
                    <a:pt x="1" y="171"/>
                    <a:pt x="1" y="171"/>
                    <a:pt x="1" y="171"/>
                  </a:cubicBezTo>
                  <a:cubicBezTo>
                    <a:pt x="8" y="176"/>
                    <a:pt x="8" y="176"/>
                    <a:pt x="8" y="176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43" y="166"/>
                    <a:pt x="65" y="176"/>
                    <a:pt x="88" y="176"/>
                  </a:cubicBezTo>
                  <a:cubicBezTo>
                    <a:pt x="112" y="176"/>
                    <a:pt x="134" y="166"/>
                    <a:pt x="149" y="151"/>
                  </a:cubicBezTo>
                  <a:cubicBezTo>
                    <a:pt x="169" y="176"/>
                    <a:pt x="169" y="176"/>
                    <a:pt x="169" y="176"/>
                  </a:cubicBezTo>
                  <a:cubicBezTo>
                    <a:pt x="176" y="171"/>
                    <a:pt x="176" y="171"/>
                    <a:pt x="176" y="171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68" y="130"/>
                    <a:pt x="176" y="110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close/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3380126" y="4286250"/>
              <a:ext cx="174625" cy="174625"/>
            </a:xfrm>
            <a:custGeom>
              <a:avLst/>
              <a:gdLst>
                <a:gd name="T0" fmla="*/ 64 w 64"/>
                <a:gd name="T1" fmla="*/ 0 h 64"/>
                <a:gd name="T2" fmla="*/ 40 w 64"/>
                <a:gd name="T3" fmla="*/ 0 h 64"/>
                <a:gd name="T4" fmla="*/ 0 w 64"/>
                <a:gd name="T5" fmla="*/ 40 h 64"/>
                <a:gd name="T6" fmla="*/ 0 w 64"/>
                <a:gd name="T7" fmla="*/ 64 h 64"/>
                <a:gd name="T8" fmla="*/ 12 w 64"/>
                <a:gd name="T9" fmla="*/ 64 h 64"/>
                <a:gd name="T10" fmla="*/ 64 w 64"/>
                <a:gd name="T11" fmla="*/ 11 h 64"/>
                <a:gd name="T12" fmla="*/ 64 w 64"/>
                <a:gd name="T13" fmla="*/ 0 h 64"/>
                <a:gd name="T14" fmla="*/ 56 w 64"/>
                <a:gd name="T15" fmla="*/ 8 h 64"/>
                <a:gd name="T16" fmla="*/ 8 w 64"/>
                <a:gd name="T17" fmla="*/ 56 h 64"/>
                <a:gd name="T18" fmla="*/ 8 w 64"/>
                <a:gd name="T19" fmla="*/ 56 h 64"/>
                <a:gd name="T20" fmla="*/ 8 w 64"/>
                <a:gd name="T21" fmla="*/ 40 h 64"/>
                <a:gd name="T22" fmla="*/ 40 w 64"/>
                <a:gd name="T23" fmla="*/ 8 h 64"/>
                <a:gd name="T24" fmla="*/ 56 w 64"/>
                <a:gd name="T25" fmla="*/ 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64">
                  <a:moveTo>
                    <a:pt x="64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64" y="11"/>
                    <a:pt x="64" y="11"/>
                    <a:pt x="64" y="11"/>
                  </a:cubicBezTo>
                  <a:lnTo>
                    <a:pt x="64" y="0"/>
                  </a:lnTo>
                  <a:close/>
                  <a:moveTo>
                    <a:pt x="56" y="8"/>
                  </a:moveTo>
                  <a:cubicBezTo>
                    <a:pt x="8" y="56"/>
                    <a:pt x="8" y="56"/>
                    <a:pt x="8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22"/>
                    <a:pt x="23" y="8"/>
                    <a:pt x="40" y="8"/>
                  </a:cubicBezTo>
                  <a:cubicBezTo>
                    <a:pt x="56" y="8"/>
                    <a:pt x="56" y="8"/>
                    <a:pt x="56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9"/>
            <p:cNvSpPr>
              <a:spLocks noEditPoints="1"/>
            </p:cNvSpPr>
            <p:nvPr/>
          </p:nvSpPr>
          <p:spPr bwMode="auto">
            <a:xfrm>
              <a:off x="3753189" y="4286250"/>
              <a:ext cx="171450" cy="174625"/>
            </a:xfrm>
            <a:custGeom>
              <a:avLst/>
              <a:gdLst>
                <a:gd name="T0" fmla="*/ 23 w 63"/>
                <a:gd name="T1" fmla="*/ 0 h 64"/>
                <a:gd name="T2" fmla="*/ 0 w 63"/>
                <a:gd name="T3" fmla="*/ 0 h 64"/>
                <a:gd name="T4" fmla="*/ 0 w 63"/>
                <a:gd name="T5" fmla="*/ 11 h 64"/>
                <a:gd name="T6" fmla="*/ 52 w 63"/>
                <a:gd name="T7" fmla="*/ 64 h 64"/>
                <a:gd name="T8" fmla="*/ 63 w 63"/>
                <a:gd name="T9" fmla="*/ 64 h 64"/>
                <a:gd name="T10" fmla="*/ 63 w 63"/>
                <a:gd name="T11" fmla="*/ 40 h 64"/>
                <a:gd name="T12" fmla="*/ 23 w 63"/>
                <a:gd name="T13" fmla="*/ 0 h 64"/>
                <a:gd name="T14" fmla="*/ 55 w 63"/>
                <a:gd name="T15" fmla="*/ 56 h 64"/>
                <a:gd name="T16" fmla="*/ 55 w 63"/>
                <a:gd name="T17" fmla="*/ 56 h 64"/>
                <a:gd name="T18" fmla="*/ 8 w 63"/>
                <a:gd name="T19" fmla="*/ 8 h 64"/>
                <a:gd name="T20" fmla="*/ 8 w 63"/>
                <a:gd name="T21" fmla="*/ 8 h 64"/>
                <a:gd name="T22" fmla="*/ 23 w 63"/>
                <a:gd name="T23" fmla="*/ 8 h 64"/>
                <a:gd name="T24" fmla="*/ 55 w 63"/>
                <a:gd name="T25" fmla="*/ 40 h 64"/>
                <a:gd name="T26" fmla="*/ 55 w 63"/>
                <a:gd name="T27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64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18"/>
                    <a:pt x="46" y="0"/>
                    <a:pt x="23" y="0"/>
                  </a:cubicBezTo>
                  <a:close/>
                  <a:moveTo>
                    <a:pt x="55" y="56"/>
                  </a:moveTo>
                  <a:cubicBezTo>
                    <a:pt x="55" y="56"/>
                    <a:pt x="55" y="56"/>
                    <a:pt x="55" y="5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41" y="8"/>
                    <a:pt x="55" y="22"/>
                    <a:pt x="55" y="40"/>
                  </a:cubicBezTo>
                  <a:lnTo>
                    <a:pt x="55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0"/>
            <p:cNvSpPr/>
            <p:nvPr/>
          </p:nvSpPr>
          <p:spPr bwMode="auto">
            <a:xfrm>
              <a:off x="3521414" y="4416425"/>
              <a:ext cx="141288" cy="196850"/>
            </a:xfrm>
            <a:custGeom>
              <a:avLst/>
              <a:gdLst>
                <a:gd name="T0" fmla="*/ 76 w 89"/>
                <a:gd name="T1" fmla="*/ 110 h 124"/>
                <a:gd name="T2" fmla="*/ 0 w 89"/>
                <a:gd name="T3" fmla="*/ 110 h 124"/>
                <a:gd name="T4" fmla="*/ 0 w 89"/>
                <a:gd name="T5" fmla="*/ 124 h 124"/>
                <a:gd name="T6" fmla="*/ 89 w 89"/>
                <a:gd name="T7" fmla="*/ 124 h 124"/>
                <a:gd name="T8" fmla="*/ 89 w 89"/>
                <a:gd name="T9" fmla="*/ 0 h 124"/>
                <a:gd name="T10" fmla="*/ 76 w 89"/>
                <a:gd name="T11" fmla="*/ 0 h 124"/>
                <a:gd name="T12" fmla="*/ 76 w 89"/>
                <a:gd name="T13" fmla="*/ 11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24">
                  <a:moveTo>
                    <a:pt x="76" y="110"/>
                  </a:moveTo>
                  <a:lnTo>
                    <a:pt x="0" y="110"/>
                  </a:lnTo>
                  <a:lnTo>
                    <a:pt x="0" y="124"/>
                  </a:lnTo>
                  <a:lnTo>
                    <a:pt x="89" y="124"/>
                  </a:lnTo>
                  <a:lnTo>
                    <a:pt x="89" y="0"/>
                  </a:lnTo>
                  <a:lnTo>
                    <a:pt x="76" y="0"/>
                  </a:lnTo>
                  <a:lnTo>
                    <a:pt x="76" y="1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" name="Freeform 56"/>
          <p:cNvSpPr>
            <a:spLocks noEditPoints="1"/>
          </p:cNvSpPr>
          <p:nvPr/>
        </p:nvSpPr>
        <p:spPr bwMode="auto">
          <a:xfrm>
            <a:off x="8308654" y="1850701"/>
            <a:ext cx="532529" cy="520858"/>
          </a:xfrm>
          <a:custGeom>
            <a:avLst/>
            <a:gdLst>
              <a:gd name="T0" fmla="*/ 181 w 185"/>
              <a:gd name="T1" fmla="*/ 3 h 184"/>
              <a:gd name="T2" fmla="*/ 172 w 185"/>
              <a:gd name="T3" fmla="*/ 0 h 184"/>
              <a:gd name="T4" fmla="*/ 164 w 185"/>
              <a:gd name="T5" fmla="*/ 3 h 184"/>
              <a:gd name="T6" fmla="*/ 128 w 185"/>
              <a:gd name="T7" fmla="*/ 38 h 184"/>
              <a:gd name="T8" fmla="*/ 128 w 185"/>
              <a:gd name="T9" fmla="*/ 32 h 184"/>
              <a:gd name="T10" fmla="*/ 0 w 185"/>
              <a:gd name="T11" fmla="*/ 32 h 184"/>
              <a:gd name="T12" fmla="*/ 0 w 185"/>
              <a:gd name="T13" fmla="*/ 184 h 184"/>
              <a:gd name="T14" fmla="*/ 152 w 185"/>
              <a:gd name="T15" fmla="*/ 184 h 184"/>
              <a:gd name="T16" fmla="*/ 152 w 185"/>
              <a:gd name="T17" fmla="*/ 56 h 184"/>
              <a:gd name="T18" fmla="*/ 145 w 185"/>
              <a:gd name="T19" fmla="*/ 56 h 184"/>
              <a:gd name="T20" fmla="*/ 181 w 185"/>
              <a:gd name="T21" fmla="*/ 20 h 184"/>
              <a:gd name="T22" fmla="*/ 181 w 185"/>
              <a:gd name="T23" fmla="*/ 3 h 184"/>
              <a:gd name="T24" fmla="*/ 144 w 185"/>
              <a:gd name="T25" fmla="*/ 176 h 184"/>
              <a:gd name="T26" fmla="*/ 8 w 185"/>
              <a:gd name="T27" fmla="*/ 176 h 184"/>
              <a:gd name="T28" fmla="*/ 8 w 185"/>
              <a:gd name="T29" fmla="*/ 40 h 184"/>
              <a:gd name="T30" fmla="*/ 127 w 185"/>
              <a:gd name="T31" fmla="*/ 40 h 184"/>
              <a:gd name="T32" fmla="*/ 64 w 185"/>
              <a:gd name="T33" fmla="*/ 102 h 184"/>
              <a:gd name="T34" fmla="*/ 64 w 185"/>
              <a:gd name="T35" fmla="*/ 120 h 184"/>
              <a:gd name="T36" fmla="*/ 81 w 185"/>
              <a:gd name="T37" fmla="*/ 120 h 184"/>
              <a:gd name="T38" fmla="*/ 144 w 185"/>
              <a:gd name="T39" fmla="*/ 56 h 184"/>
              <a:gd name="T40" fmla="*/ 144 w 185"/>
              <a:gd name="T41" fmla="*/ 176 h 184"/>
              <a:gd name="T42" fmla="*/ 175 w 185"/>
              <a:gd name="T43" fmla="*/ 14 h 184"/>
              <a:gd name="T44" fmla="*/ 78 w 185"/>
              <a:gd name="T45" fmla="*/ 112 h 184"/>
              <a:gd name="T46" fmla="*/ 72 w 185"/>
              <a:gd name="T47" fmla="*/ 112 h 184"/>
              <a:gd name="T48" fmla="*/ 72 w 185"/>
              <a:gd name="T49" fmla="*/ 106 h 184"/>
              <a:gd name="T50" fmla="*/ 169 w 185"/>
              <a:gd name="T51" fmla="*/ 9 h 184"/>
              <a:gd name="T52" fmla="*/ 172 w 185"/>
              <a:gd name="T53" fmla="*/ 8 h 184"/>
              <a:gd name="T54" fmla="*/ 175 w 185"/>
              <a:gd name="T55" fmla="*/ 9 h 184"/>
              <a:gd name="T56" fmla="*/ 176 w 185"/>
              <a:gd name="T57" fmla="*/ 12 h 184"/>
              <a:gd name="T58" fmla="*/ 175 w 185"/>
              <a:gd name="T59" fmla="*/ 1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5" h="184">
                <a:moveTo>
                  <a:pt x="181" y="3"/>
                </a:moveTo>
                <a:cubicBezTo>
                  <a:pt x="178" y="1"/>
                  <a:pt x="175" y="0"/>
                  <a:pt x="172" y="0"/>
                </a:cubicBezTo>
                <a:cubicBezTo>
                  <a:pt x="169" y="0"/>
                  <a:pt x="166" y="1"/>
                  <a:pt x="164" y="3"/>
                </a:cubicBezTo>
                <a:cubicBezTo>
                  <a:pt x="128" y="38"/>
                  <a:pt x="128" y="38"/>
                  <a:pt x="128" y="38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84"/>
                  <a:pt x="0" y="184"/>
                  <a:pt x="0" y="184"/>
                </a:cubicBezTo>
                <a:cubicBezTo>
                  <a:pt x="152" y="184"/>
                  <a:pt x="152" y="184"/>
                  <a:pt x="152" y="184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81" y="20"/>
                  <a:pt x="181" y="20"/>
                  <a:pt x="181" y="20"/>
                </a:cubicBezTo>
                <a:cubicBezTo>
                  <a:pt x="185" y="15"/>
                  <a:pt x="185" y="8"/>
                  <a:pt x="181" y="3"/>
                </a:cubicBezTo>
                <a:close/>
                <a:moveTo>
                  <a:pt x="144" y="176"/>
                </a:moveTo>
                <a:cubicBezTo>
                  <a:pt x="8" y="176"/>
                  <a:pt x="8" y="176"/>
                  <a:pt x="8" y="176"/>
                </a:cubicBezTo>
                <a:cubicBezTo>
                  <a:pt x="8" y="40"/>
                  <a:pt x="8" y="40"/>
                  <a:pt x="8" y="40"/>
                </a:cubicBezTo>
                <a:cubicBezTo>
                  <a:pt x="127" y="40"/>
                  <a:pt x="127" y="40"/>
                  <a:pt x="127" y="40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144" y="56"/>
                  <a:pt x="144" y="56"/>
                  <a:pt x="144" y="56"/>
                </a:cubicBezTo>
                <a:lnTo>
                  <a:pt x="144" y="176"/>
                </a:lnTo>
                <a:close/>
                <a:moveTo>
                  <a:pt x="175" y="14"/>
                </a:moveTo>
                <a:cubicBezTo>
                  <a:pt x="78" y="112"/>
                  <a:pt x="78" y="112"/>
                  <a:pt x="78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169" y="9"/>
                  <a:pt x="169" y="9"/>
                  <a:pt x="169" y="9"/>
                </a:cubicBezTo>
                <a:cubicBezTo>
                  <a:pt x="170" y="8"/>
                  <a:pt x="172" y="8"/>
                  <a:pt x="172" y="8"/>
                </a:cubicBezTo>
                <a:cubicBezTo>
                  <a:pt x="173" y="8"/>
                  <a:pt x="174" y="8"/>
                  <a:pt x="175" y="9"/>
                </a:cubicBezTo>
                <a:cubicBezTo>
                  <a:pt x="176" y="10"/>
                  <a:pt x="176" y="11"/>
                  <a:pt x="176" y="12"/>
                </a:cubicBezTo>
                <a:cubicBezTo>
                  <a:pt x="176" y="12"/>
                  <a:pt x="176" y="13"/>
                  <a:pt x="175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0" name="半闭框 29"/>
          <p:cNvSpPr/>
          <p:nvPr/>
        </p:nvSpPr>
        <p:spPr>
          <a:xfrm rot="10800000">
            <a:off x="7336594" y="5343735"/>
            <a:ext cx="322028" cy="329979"/>
          </a:xfrm>
          <a:prstGeom prst="halfFram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半闭框 30"/>
          <p:cNvSpPr/>
          <p:nvPr/>
        </p:nvSpPr>
        <p:spPr>
          <a:xfrm rot="10800000">
            <a:off x="10768600" y="5343735"/>
            <a:ext cx="322028" cy="329979"/>
          </a:xfrm>
          <a:prstGeom prst="halfFram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半闭框 31"/>
          <p:cNvSpPr/>
          <p:nvPr/>
        </p:nvSpPr>
        <p:spPr>
          <a:xfrm rot="10800000">
            <a:off x="3962836" y="5328918"/>
            <a:ext cx="322028" cy="329979"/>
          </a:xfrm>
          <a:prstGeom prst="halfFram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387600" y="62699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pic>
        <p:nvPicPr>
          <p:cNvPr id="4" name="图片 3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233045" y="2345055"/>
            <a:ext cx="3949700" cy="9652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6106160" y="1345565"/>
            <a:ext cx="5120640" cy="438023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2.2 </a:t>
            </a:r>
            <a:r>
              <a:rPr lang="zh-CN" altLang="en-US" dirty="0"/>
              <a:t>实现场景切换</a:t>
            </a:r>
            <a:endParaRPr lang="zh-CN" altLang="en-US" b="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8" name="Object 403"/>
          <p:cNvSpPr txBox="1"/>
          <p:nvPr/>
        </p:nvSpPr>
        <p:spPr>
          <a:xfrm>
            <a:off x="1271270" y="2747645"/>
            <a:ext cx="2644140" cy="23622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algn="l">
              <a:lnSpc>
                <a:spcPct val="96000"/>
              </a:lnSpc>
            </a:pPr>
            <a:r>
              <a:rPr lang="zh-CN" altLang="en-US" sz="2000" b="1" dirty="0">
                <a:solidFill>
                  <a:srgbClr val="FFFFFF"/>
                </a:solidFill>
                <a:latin typeface="+mj-ea"/>
                <a:ea typeface="+mj-ea"/>
              </a:rPr>
              <a:t>优化素拓与劳动学时发放</a:t>
            </a:r>
            <a:endParaRPr lang="zh-CN" altLang="en-US" sz="1050" b="1" dirty="0">
              <a:latin typeface="+mj-ea"/>
              <a:ea typeface="+mj-ea"/>
            </a:endParaRPr>
          </a:p>
        </p:txBody>
      </p:sp>
      <p:sp>
        <p:nvSpPr>
          <p:cNvPr id="9" name="Object 404"/>
          <p:cNvSpPr txBox="1"/>
          <p:nvPr/>
        </p:nvSpPr>
        <p:spPr>
          <a:xfrm>
            <a:off x="1271478" y="3310165"/>
            <a:ext cx="2643961" cy="81553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17000"/>
              </a:lnSpc>
            </a:pPr>
            <a:r>
              <a:rPr lang="zh-CN" altLang="en-US" sz="2000" dirty="0">
                <a:solidFill>
                  <a:srgbClr val="FFFFFF"/>
                </a:solidFill>
                <a:latin typeface="+mj-ea"/>
                <a:ea typeface="+mj-ea"/>
              </a:rPr>
              <a:t>对素拓发放系统进行优化，使综测评分更系统清晰；</a:t>
            </a:r>
            <a:endParaRPr lang="zh-CN" altLang="en-US" sz="2000" dirty="0">
              <a:solidFill>
                <a:srgbClr val="FFFFFF"/>
              </a:solidFill>
              <a:latin typeface="+mj-ea"/>
              <a:ea typeface="+mj-ea"/>
            </a:endParaRPr>
          </a:p>
          <a:p>
            <a:pPr algn="just">
              <a:lnSpc>
                <a:spcPct val="117000"/>
              </a:lnSpc>
            </a:pPr>
            <a:r>
              <a:rPr lang="zh-CN" altLang="en-US" sz="2000" dirty="0">
                <a:solidFill>
                  <a:srgbClr val="FFFFFF"/>
                </a:solidFill>
                <a:latin typeface="+mj-ea"/>
                <a:ea typeface="+mj-ea"/>
              </a:rPr>
              <a:t>办更多给劳动学时的活动。</a:t>
            </a:r>
            <a:endParaRPr lang="zh-CN" altLang="en-US" sz="2000" dirty="0">
              <a:solidFill>
                <a:srgbClr val="FFFFFF"/>
              </a:solidFill>
              <a:latin typeface="+mj-ea"/>
              <a:ea typeface="+mj-ea"/>
            </a:endParaRPr>
          </a:p>
        </p:txBody>
      </p:sp>
      <p:sp>
        <p:nvSpPr>
          <p:cNvPr id="18" name="Object 4013"/>
          <p:cNvSpPr txBox="1"/>
          <p:nvPr/>
        </p:nvSpPr>
        <p:spPr>
          <a:xfrm>
            <a:off x="7344410" y="1661160"/>
            <a:ext cx="2644140" cy="431165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>
              <a:lnSpc>
                <a:spcPct val="96000"/>
              </a:lnSpc>
            </a:pPr>
            <a:endParaRPr lang="zh-CN" altLang="en-US" sz="105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9" name="Object 4014"/>
          <p:cNvSpPr txBox="1"/>
          <p:nvPr/>
        </p:nvSpPr>
        <p:spPr>
          <a:xfrm>
            <a:off x="6451600" y="2416175"/>
            <a:ext cx="4391025" cy="291338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17000"/>
              </a:lnSpc>
            </a:pP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场景一的空间有限，为了延长一轮游戏的时间，增加了一个场景，在场景一挂载了切换脚本，可以改变</a:t>
            </a:r>
            <a:r>
              <a:rPr lang="en-US" altLang="zh-CN" sz="2000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shifttime</a:t>
            </a:r>
            <a:r>
              <a:rPr lang="zh-CN" altLang="en-US" sz="2000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来控制在场景一中的时间，到时间后会自动切换到场景二（之后也可以继续完善，比如在多增加一些场景；在场景切换中间加入一些过渡的动画。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+mj-ea"/>
            </a:endParaRPr>
          </a:p>
        </p:txBody>
      </p:sp>
      <p:grpSp>
        <p:nvGrpSpPr>
          <p:cNvPr id="28" name="组合 27"/>
          <p:cNvGrpSpPr/>
          <p:nvPr/>
        </p:nvGrpSpPr>
        <p:grpSpPr>
          <a:xfrm>
            <a:off x="1388477" y="1850701"/>
            <a:ext cx="578031" cy="565362"/>
            <a:chOff x="3380126" y="4286250"/>
            <a:chExt cx="544513" cy="544513"/>
          </a:xfrm>
        </p:grpSpPr>
        <p:sp>
          <p:nvSpPr>
            <p:cNvPr id="23" name="Freeform 17"/>
            <p:cNvSpPr>
              <a:spLocks noEditPoints="1"/>
            </p:cNvSpPr>
            <p:nvPr/>
          </p:nvSpPr>
          <p:spPr bwMode="auto">
            <a:xfrm>
              <a:off x="3413464" y="4351338"/>
              <a:ext cx="477838" cy="479425"/>
            </a:xfrm>
            <a:custGeom>
              <a:avLst/>
              <a:gdLst>
                <a:gd name="T0" fmla="*/ 88 w 176"/>
                <a:gd name="T1" fmla="*/ 0 h 176"/>
                <a:gd name="T2" fmla="*/ 0 w 176"/>
                <a:gd name="T3" fmla="*/ 88 h 176"/>
                <a:gd name="T4" fmla="*/ 22 w 176"/>
                <a:gd name="T5" fmla="*/ 145 h 176"/>
                <a:gd name="T6" fmla="*/ 1 w 176"/>
                <a:gd name="T7" fmla="*/ 171 h 176"/>
                <a:gd name="T8" fmla="*/ 8 w 176"/>
                <a:gd name="T9" fmla="*/ 176 h 176"/>
                <a:gd name="T10" fmla="*/ 27 w 176"/>
                <a:gd name="T11" fmla="*/ 151 h 176"/>
                <a:gd name="T12" fmla="*/ 88 w 176"/>
                <a:gd name="T13" fmla="*/ 176 h 176"/>
                <a:gd name="T14" fmla="*/ 149 w 176"/>
                <a:gd name="T15" fmla="*/ 151 h 176"/>
                <a:gd name="T16" fmla="*/ 169 w 176"/>
                <a:gd name="T17" fmla="*/ 176 h 176"/>
                <a:gd name="T18" fmla="*/ 176 w 176"/>
                <a:gd name="T19" fmla="*/ 171 h 176"/>
                <a:gd name="T20" fmla="*/ 155 w 176"/>
                <a:gd name="T21" fmla="*/ 145 h 176"/>
                <a:gd name="T22" fmla="*/ 176 w 176"/>
                <a:gd name="T23" fmla="*/ 88 h 176"/>
                <a:gd name="T24" fmla="*/ 88 w 176"/>
                <a:gd name="T25" fmla="*/ 0 h 176"/>
                <a:gd name="T26" fmla="*/ 88 w 176"/>
                <a:gd name="T27" fmla="*/ 168 h 176"/>
                <a:gd name="T28" fmla="*/ 8 w 176"/>
                <a:gd name="T29" fmla="*/ 88 h 176"/>
                <a:gd name="T30" fmla="*/ 88 w 176"/>
                <a:gd name="T31" fmla="*/ 8 h 176"/>
                <a:gd name="T32" fmla="*/ 168 w 176"/>
                <a:gd name="T33" fmla="*/ 88 h 176"/>
                <a:gd name="T34" fmla="*/ 88 w 176"/>
                <a:gd name="T35" fmla="*/ 168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6" h="176">
                  <a:moveTo>
                    <a:pt x="88" y="0"/>
                  </a:moveTo>
                  <a:cubicBezTo>
                    <a:pt x="40" y="0"/>
                    <a:pt x="0" y="39"/>
                    <a:pt x="0" y="88"/>
                  </a:cubicBezTo>
                  <a:cubicBezTo>
                    <a:pt x="0" y="110"/>
                    <a:pt x="9" y="130"/>
                    <a:pt x="22" y="145"/>
                  </a:cubicBezTo>
                  <a:cubicBezTo>
                    <a:pt x="1" y="171"/>
                    <a:pt x="1" y="171"/>
                    <a:pt x="1" y="171"/>
                  </a:cubicBezTo>
                  <a:cubicBezTo>
                    <a:pt x="8" y="176"/>
                    <a:pt x="8" y="176"/>
                    <a:pt x="8" y="176"/>
                  </a:cubicBezTo>
                  <a:cubicBezTo>
                    <a:pt x="27" y="151"/>
                    <a:pt x="27" y="151"/>
                    <a:pt x="27" y="151"/>
                  </a:cubicBezTo>
                  <a:cubicBezTo>
                    <a:pt x="43" y="166"/>
                    <a:pt x="65" y="176"/>
                    <a:pt x="88" y="176"/>
                  </a:cubicBezTo>
                  <a:cubicBezTo>
                    <a:pt x="112" y="176"/>
                    <a:pt x="134" y="166"/>
                    <a:pt x="149" y="151"/>
                  </a:cubicBezTo>
                  <a:cubicBezTo>
                    <a:pt x="169" y="176"/>
                    <a:pt x="169" y="176"/>
                    <a:pt x="169" y="176"/>
                  </a:cubicBezTo>
                  <a:cubicBezTo>
                    <a:pt x="176" y="171"/>
                    <a:pt x="176" y="171"/>
                    <a:pt x="176" y="171"/>
                  </a:cubicBezTo>
                  <a:cubicBezTo>
                    <a:pt x="155" y="145"/>
                    <a:pt x="155" y="145"/>
                    <a:pt x="155" y="145"/>
                  </a:cubicBezTo>
                  <a:cubicBezTo>
                    <a:pt x="168" y="130"/>
                    <a:pt x="176" y="110"/>
                    <a:pt x="176" y="88"/>
                  </a:cubicBezTo>
                  <a:cubicBezTo>
                    <a:pt x="176" y="39"/>
                    <a:pt x="137" y="0"/>
                    <a:pt x="88" y="0"/>
                  </a:cubicBezTo>
                  <a:close/>
                  <a:moveTo>
                    <a:pt x="88" y="168"/>
                  </a:moveTo>
                  <a:cubicBezTo>
                    <a:pt x="44" y="168"/>
                    <a:pt x="8" y="132"/>
                    <a:pt x="8" y="88"/>
                  </a:cubicBezTo>
                  <a:cubicBezTo>
                    <a:pt x="8" y="44"/>
                    <a:pt x="44" y="8"/>
                    <a:pt x="88" y="8"/>
                  </a:cubicBezTo>
                  <a:cubicBezTo>
                    <a:pt x="132" y="8"/>
                    <a:pt x="168" y="44"/>
                    <a:pt x="168" y="88"/>
                  </a:cubicBezTo>
                  <a:cubicBezTo>
                    <a:pt x="168" y="132"/>
                    <a:pt x="132" y="168"/>
                    <a:pt x="88" y="1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8"/>
            <p:cNvSpPr>
              <a:spLocks noEditPoints="1"/>
            </p:cNvSpPr>
            <p:nvPr/>
          </p:nvSpPr>
          <p:spPr bwMode="auto">
            <a:xfrm>
              <a:off x="3380126" y="4286250"/>
              <a:ext cx="174625" cy="174625"/>
            </a:xfrm>
            <a:custGeom>
              <a:avLst/>
              <a:gdLst>
                <a:gd name="T0" fmla="*/ 64 w 64"/>
                <a:gd name="T1" fmla="*/ 0 h 64"/>
                <a:gd name="T2" fmla="*/ 40 w 64"/>
                <a:gd name="T3" fmla="*/ 0 h 64"/>
                <a:gd name="T4" fmla="*/ 0 w 64"/>
                <a:gd name="T5" fmla="*/ 40 h 64"/>
                <a:gd name="T6" fmla="*/ 0 w 64"/>
                <a:gd name="T7" fmla="*/ 64 h 64"/>
                <a:gd name="T8" fmla="*/ 12 w 64"/>
                <a:gd name="T9" fmla="*/ 64 h 64"/>
                <a:gd name="T10" fmla="*/ 64 w 64"/>
                <a:gd name="T11" fmla="*/ 11 h 64"/>
                <a:gd name="T12" fmla="*/ 64 w 64"/>
                <a:gd name="T13" fmla="*/ 0 h 64"/>
                <a:gd name="T14" fmla="*/ 56 w 64"/>
                <a:gd name="T15" fmla="*/ 8 h 64"/>
                <a:gd name="T16" fmla="*/ 8 w 64"/>
                <a:gd name="T17" fmla="*/ 56 h 64"/>
                <a:gd name="T18" fmla="*/ 8 w 64"/>
                <a:gd name="T19" fmla="*/ 56 h 64"/>
                <a:gd name="T20" fmla="*/ 8 w 64"/>
                <a:gd name="T21" fmla="*/ 40 h 64"/>
                <a:gd name="T22" fmla="*/ 40 w 64"/>
                <a:gd name="T23" fmla="*/ 8 h 64"/>
                <a:gd name="T24" fmla="*/ 56 w 64"/>
                <a:gd name="T25" fmla="*/ 8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4" h="64">
                  <a:moveTo>
                    <a:pt x="64" y="0"/>
                  </a:move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18"/>
                    <a:pt x="0" y="40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12" y="64"/>
                    <a:pt x="12" y="64"/>
                    <a:pt x="12" y="64"/>
                  </a:cubicBezTo>
                  <a:cubicBezTo>
                    <a:pt x="64" y="11"/>
                    <a:pt x="64" y="11"/>
                    <a:pt x="64" y="11"/>
                  </a:cubicBezTo>
                  <a:lnTo>
                    <a:pt x="64" y="0"/>
                  </a:lnTo>
                  <a:close/>
                  <a:moveTo>
                    <a:pt x="56" y="8"/>
                  </a:moveTo>
                  <a:cubicBezTo>
                    <a:pt x="8" y="56"/>
                    <a:pt x="8" y="56"/>
                    <a:pt x="8" y="56"/>
                  </a:cubicBezTo>
                  <a:cubicBezTo>
                    <a:pt x="8" y="56"/>
                    <a:pt x="8" y="56"/>
                    <a:pt x="8" y="56"/>
                  </a:cubicBezTo>
                  <a:cubicBezTo>
                    <a:pt x="8" y="40"/>
                    <a:pt x="8" y="40"/>
                    <a:pt x="8" y="40"/>
                  </a:cubicBezTo>
                  <a:cubicBezTo>
                    <a:pt x="8" y="22"/>
                    <a:pt x="23" y="8"/>
                    <a:pt x="40" y="8"/>
                  </a:cubicBezTo>
                  <a:cubicBezTo>
                    <a:pt x="56" y="8"/>
                    <a:pt x="56" y="8"/>
                    <a:pt x="56" y="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9"/>
            <p:cNvSpPr>
              <a:spLocks noEditPoints="1"/>
            </p:cNvSpPr>
            <p:nvPr/>
          </p:nvSpPr>
          <p:spPr bwMode="auto">
            <a:xfrm>
              <a:off x="3753189" y="4286250"/>
              <a:ext cx="171450" cy="174625"/>
            </a:xfrm>
            <a:custGeom>
              <a:avLst/>
              <a:gdLst>
                <a:gd name="T0" fmla="*/ 23 w 63"/>
                <a:gd name="T1" fmla="*/ 0 h 64"/>
                <a:gd name="T2" fmla="*/ 0 w 63"/>
                <a:gd name="T3" fmla="*/ 0 h 64"/>
                <a:gd name="T4" fmla="*/ 0 w 63"/>
                <a:gd name="T5" fmla="*/ 11 h 64"/>
                <a:gd name="T6" fmla="*/ 52 w 63"/>
                <a:gd name="T7" fmla="*/ 64 h 64"/>
                <a:gd name="T8" fmla="*/ 63 w 63"/>
                <a:gd name="T9" fmla="*/ 64 h 64"/>
                <a:gd name="T10" fmla="*/ 63 w 63"/>
                <a:gd name="T11" fmla="*/ 40 h 64"/>
                <a:gd name="T12" fmla="*/ 23 w 63"/>
                <a:gd name="T13" fmla="*/ 0 h 64"/>
                <a:gd name="T14" fmla="*/ 55 w 63"/>
                <a:gd name="T15" fmla="*/ 56 h 64"/>
                <a:gd name="T16" fmla="*/ 55 w 63"/>
                <a:gd name="T17" fmla="*/ 56 h 64"/>
                <a:gd name="T18" fmla="*/ 8 w 63"/>
                <a:gd name="T19" fmla="*/ 8 h 64"/>
                <a:gd name="T20" fmla="*/ 8 w 63"/>
                <a:gd name="T21" fmla="*/ 8 h 64"/>
                <a:gd name="T22" fmla="*/ 23 w 63"/>
                <a:gd name="T23" fmla="*/ 8 h 64"/>
                <a:gd name="T24" fmla="*/ 55 w 63"/>
                <a:gd name="T25" fmla="*/ 40 h 64"/>
                <a:gd name="T26" fmla="*/ 55 w 63"/>
                <a:gd name="T27" fmla="*/ 5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3" h="64">
                  <a:moveTo>
                    <a:pt x="23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52" y="64"/>
                    <a:pt x="52" y="64"/>
                    <a:pt x="52" y="64"/>
                  </a:cubicBezTo>
                  <a:cubicBezTo>
                    <a:pt x="63" y="64"/>
                    <a:pt x="63" y="64"/>
                    <a:pt x="63" y="64"/>
                  </a:cubicBezTo>
                  <a:cubicBezTo>
                    <a:pt x="63" y="40"/>
                    <a:pt x="63" y="40"/>
                    <a:pt x="63" y="40"/>
                  </a:cubicBezTo>
                  <a:cubicBezTo>
                    <a:pt x="63" y="18"/>
                    <a:pt x="46" y="0"/>
                    <a:pt x="23" y="0"/>
                  </a:cubicBezTo>
                  <a:close/>
                  <a:moveTo>
                    <a:pt x="55" y="56"/>
                  </a:moveTo>
                  <a:cubicBezTo>
                    <a:pt x="55" y="56"/>
                    <a:pt x="55" y="56"/>
                    <a:pt x="55" y="56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8" y="8"/>
                    <a:pt x="8" y="8"/>
                    <a:pt x="8" y="8"/>
                  </a:cubicBezTo>
                  <a:cubicBezTo>
                    <a:pt x="23" y="8"/>
                    <a:pt x="23" y="8"/>
                    <a:pt x="23" y="8"/>
                  </a:cubicBezTo>
                  <a:cubicBezTo>
                    <a:pt x="41" y="8"/>
                    <a:pt x="55" y="22"/>
                    <a:pt x="55" y="40"/>
                  </a:cubicBezTo>
                  <a:lnTo>
                    <a:pt x="55" y="5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20"/>
            <p:cNvSpPr/>
            <p:nvPr/>
          </p:nvSpPr>
          <p:spPr bwMode="auto">
            <a:xfrm>
              <a:off x="3521414" y="4416425"/>
              <a:ext cx="141288" cy="196850"/>
            </a:xfrm>
            <a:custGeom>
              <a:avLst/>
              <a:gdLst>
                <a:gd name="T0" fmla="*/ 76 w 89"/>
                <a:gd name="T1" fmla="*/ 110 h 124"/>
                <a:gd name="T2" fmla="*/ 0 w 89"/>
                <a:gd name="T3" fmla="*/ 110 h 124"/>
                <a:gd name="T4" fmla="*/ 0 w 89"/>
                <a:gd name="T5" fmla="*/ 124 h 124"/>
                <a:gd name="T6" fmla="*/ 89 w 89"/>
                <a:gd name="T7" fmla="*/ 124 h 124"/>
                <a:gd name="T8" fmla="*/ 89 w 89"/>
                <a:gd name="T9" fmla="*/ 0 h 124"/>
                <a:gd name="T10" fmla="*/ 76 w 89"/>
                <a:gd name="T11" fmla="*/ 0 h 124"/>
                <a:gd name="T12" fmla="*/ 76 w 89"/>
                <a:gd name="T13" fmla="*/ 110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9" h="124">
                  <a:moveTo>
                    <a:pt x="76" y="110"/>
                  </a:moveTo>
                  <a:lnTo>
                    <a:pt x="0" y="110"/>
                  </a:lnTo>
                  <a:lnTo>
                    <a:pt x="0" y="124"/>
                  </a:lnTo>
                  <a:lnTo>
                    <a:pt x="89" y="124"/>
                  </a:lnTo>
                  <a:lnTo>
                    <a:pt x="89" y="0"/>
                  </a:lnTo>
                  <a:lnTo>
                    <a:pt x="76" y="0"/>
                  </a:lnTo>
                  <a:lnTo>
                    <a:pt x="76" y="11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27" name="Freeform 56"/>
          <p:cNvSpPr>
            <a:spLocks noEditPoints="1"/>
          </p:cNvSpPr>
          <p:nvPr/>
        </p:nvSpPr>
        <p:spPr bwMode="auto">
          <a:xfrm>
            <a:off x="6451914" y="1574476"/>
            <a:ext cx="532529" cy="520858"/>
          </a:xfrm>
          <a:custGeom>
            <a:avLst/>
            <a:gdLst>
              <a:gd name="T0" fmla="*/ 181 w 185"/>
              <a:gd name="T1" fmla="*/ 3 h 184"/>
              <a:gd name="T2" fmla="*/ 172 w 185"/>
              <a:gd name="T3" fmla="*/ 0 h 184"/>
              <a:gd name="T4" fmla="*/ 164 w 185"/>
              <a:gd name="T5" fmla="*/ 3 h 184"/>
              <a:gd name="T6" fmla="*/ 128 w 185"/>
              <a:gd name="T7" fmla="*/ 38 h 184"/>
              <a:gd name="T8" fmla="*/ 128 w 185"/>
              <a:gd name="T9" fmla="*/ 32 h 184"/>
              <a:gd name="T10" fmla="*/ 0 w 185"/>
              <a:gd name="T11" fmla="*/ 32 h 184"/>
              <a:gd name="T12" fmla="*/ 0 w 185"/>
              <a:gd name="T13" fmla="*/ 184 h 184"/>
              <a:gd name="T14" fmla="*/ 152 w 185"/>
              <a:gd name="T15" fmla="*/ 184 h 184"/>
              <a:gd name="T16" fmla="*/ 152 w 185"/>
              <a:gd name="T17" fmla="*/ 56 h 184"/>
              <a:gd name="T18" fmla="*/ 145 w 185"/>
              <a:gd name="T19" fmla="*/ 56 h 184"/>
              <a:gd name="T20" fmla="*/ 181 w 185"/>
              <a:gd name="T21" fmla="*/ 20 h 184"/>
              <a:gd name="T22" fmla="*/ 181 w 185"/>
              <a:gd name="T23" fmla="*/ 3 h 184"/>
              <a:gd name="T24" fmla="*/ 144 w 185"/>
              <a:gd name="T25" fmla="*/ 176 h 184"/>
              <a:gd name="T26" fmla="*/ 8 w 185"/>
              <a:gd name="T27" fmla="*/ 176 h 184"/>
              <a:gd name="T28" fmla="*/ 8 w 185"/>
              <a:gd name="T29" fmla="*/ 40 h 184"/>
              <a:gd name="T30" fmla="*/ 127 w 185"/>
              <a:gd name="T31" fmla="*/ 40 h 184"/>
              <a:gd name="T32" fmla="*/ 64 w 185"/>
              <a:gd name="T33" fmla="*/ 102 h 184"/>
              <a:gd name="T34" fmla="*/ 64 w 185"/>
              <a:gd name="T35" fmla="*/ 120 h 184"/>
              <a:gd name="T36" fmla="*/ 81 w 185"/>
              <a:gd name="T37" fmla="*/ 120 h 184"/>
              <a:gd name="T38" fmla="*/ 144 w 185"/>
              <a:gd name="T39" fmla="*/ 56 h 184"/>
              <a:gd name="T40" fmla="*/ 144 w 185"/>
              <a:gd name="T41" fmla="*/ 176 h 184"/>
              <a:gd name="T42" fmla="*/ 175 w 185"/>
              <a:gd name="T43" fmla="*/ 14 h 184"/>
              <a:gd name="T44" fmla="*/ 78 w 185"/>
              <a:gd name="T45" fmla="*/ 112 h 184"/>
              <a:gd name="T46" fmla="*/ 72 w 185"/>
              <a:gd name="T47" fmla="*/ 112 h 184"/>
              <a:gd name="T48" fmla="*/ 72 w 185"/>
              <a:gd name="T49" fmla="*/ 106 h 184"/>
              <a:gd name="T50" fmla="*/ 169 w 185"/>
              <a:gd name="T51" fmla="*/ 9 h 184"/>
              <a:gd name="T52" fmla="*/ 172 w 185"/>
              <a:gd name="T53" fmla="*/ 8 h 184"/>
              <a:gd name="T54" fmla="*/ 175 w 185"/>
              <a:gd name="T55" fmla="*/ 9 h 184"/>
              <a:gd name="T56" fmla="*/ 176 w 185"/>
              <a:gd name="T57" fmla="*/ 12 h 184"/>
              <a:gd name="T58" fmla="*/ 175 w 185"/>
              <a:gd name="T59" fmla="*/ 1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185" h="184">
                <a:moveTo>
                  <a:pt x="181" y="3"/>
                </a:moveTo>
                <a:cubicBezTo>
                  <a:pt x="178" y="1"/>
                  <a:pt x="175" y="0"/>
                  <a:pt x="172" y="0"/>
                </a:cubicBezTo>
                <a:cubicBezTo>
                  <a:pt x="169" y="0"/>
                  <a:pt x="166" y="1"/>
                  <a:pt x="164" y="3"/>
                </a:cubicBezTo>
                <a:cubicBezTo>
                  <a:pt x="128" y="38"/>
                  <a:pt x="128" y="38"/>
                  <a:pt x="128" y="38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184"/>
                  <a:pt x="0" y="184"/>
                  <a:pt x="0" y="184"/>
                </a:cubicBezTo>
                <a:cubicBezTo>
                  <a:pt x="152" y="184"/>
                  <a:pt x="152" y="184"/>
                  <a:pt x="152" y="184"/>
                </a:cubicBezTo>
                <a:cubicBezTo>
                  <a:pt x="152" y="56"/>
                  <a:pt x="152" y="56"/>
                  <a:pt x="152" y="56"/>
                </a:cubicBezTo>
                <a:cubicBezTo>
                  <a:pt x="145" y="56"/>
                  <a:pt x="145" y="56"/>
                  <a:pt x="145" y="56"/>
                </a:cubicBezTo>
                <a:cubicBezTo>
                  <a:pt x="181" y="20"/>
                  <a:pt x="181" y="20"/>
                  <a:pt x="181" y="20"/>
                </a:cubicBezTo>
                <a:cubicBezTo>
                  <a:pt x="185" y="15"/>
                  <a:pt x="185" y="8"/>
                  <a:pt x="181" y="3"/>
                </a:cubicBezTo>
                <a:close/>
                <a:moveTo>
                  <a:pt x="144" y="176"/>
                </a:moveTo>
                <a:cubicBezTo>
                  <a:pt x="8" y="176"/>
                  <a:pt x="8" y="176"/>
                  <a:pt x="8" y="176"/>
                </a:cubicBezTo>
                <a:cubicBezTo>
                  <a:pt x="8" y="40"/>
                  <a:pt x="8" y="40"/>
                  <a:pt x="8" y="40"/>
                </a:cubicBezTo>
                <a:cubicBezTo>
                  <a:pt x="127" y="40"/>
                  <a:pt x="127" y="40"/>
                  <a:pt x="127" y="40"/>
                </a:cubicBezTo>
                <a:cubicBezTo>
                  <a:pt x="64" y="102"/>
                  <a:pt x="64" y="102"/>
                  <a:pt x="64" y="102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144" y="56"/>
                  <a:pt x="144" y="56"/>
                  <a:pt x="144" y="56"/>
                </a:cubicBezTo>
                <a:lnTo>
                  <a:pt x="144" y="176"/>
                </a:lnTo>
                <a:close/>
                <a:moveTo>
                  <a:pt x="175" y="14"/>
                </a:moveTo>
                <a:cubicBezTo>
                  <a:pt x="78" y="112"/>
                  <a:pt x="78" y="112"/>
                  <a:pt x="78" y="112"/>
                </a:cubicBezTo>
                <a:cubicBezTo>
                  <a:pt x="72" y="112"/>
                  <a:pt x="72" y="112"/>
                  <a:pt x="72" y="112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169" y="9"/>
                  <a:pt x="169" y="9"/>
                  <a:pt x="169" y="9"/>
                </a:cubicBezTo>
                <a:cubicBezTo>
                  <a:pt x="170" y="8"/>
                  <a:pt x="172" y="8"/>
                  <a:pt x="172" y="8"/>
                </a:cubicBezTo>
                <a:cubicBezTo>
                  <a:pt x="173" y="8"/>
                  <a:pt x="174" y="8"/>
                  <a:pt x="175" y="9"/>
                </a:cubicBezTo>
                <a:cubicBezTo>
                  <a:pt x="176" y="10"/>
                  <a:pt x="176" y="11"/>
                  <a:pt x="176" y="12"/>
                </a:cubicBezTo>
                <a:cubicBezTo>
                  <a:pt x="176" y="12"/>
                  <a:pt x="176" y="13"/>
                  <a:pt x="175" y="14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半闭框 30"/>
          <p:cNvSpPr/>
          <p:nvPr/>
        </p:nvSpPr>
        <p:spPr>
          <a:xfrm rot="10800000">
            <a:off x="10768600" y="5343735"/>
            <a:ext cx="322028" cy="329979"/>
          </a:xfrm>
          <a:prstGeom prst="halfFram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半闭框 31"/>
          <p:cNvSpPr/>
          <p:nvPr/>
        </p:nvSpPr>
        <p:spPr>
          <a:xfrm rot="10800000">
            <a:off x="3962836" y="5328918"/>
            <a:ext cx="322028" cy="329979"/>
          </a:xfrm>
          <a:prstGeom prst="halfFram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387600" y="626999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>
            <p:custDataLst>
              <p:tags r:id="rId1"/>
            </p:custDataLst>
          </p:nvPr>
        </p:nvPicPr>
        <p:blipFill>
          <a:blip r:embed="rId2"/>
          <a:stretch>
            <a:fillRect/>
          </a:stretch>
        </p:blipFill>
        <p:spPr>
          <a:xfrm>
            <a:off x="810260" y="1409065"/>
            <a:ext cx="3544570" cy="6858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810260" y="4229735"/>
            <a:ext cx="3836670" cy="169799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>
            <p:custDataLst>
              <p:tags r:id="rId5"/>
            </p:custDataLst>
          </p:nvPr>
        </p:nvPicPr>
        <p:blipFill>
          <a:blip r:embed="rId6"/>
          <a:stretch>
            <a:fillRect/>
          </a:stretch>
        </p:blipFill>
        <p:spPr>
          <a:xfrm>
            <a:off x="810260" y="2298700"/>
            <a:ext cx="3837305" cy="17119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>
          <a:xfrm>
            <a:off x="1050587" y="3172852"/>
            <a:ext cx="10272409" cy="724770"/>
          </a:xfrm>
        </p:spPr>
        <p:txBody>
          <a:bodyPr>
            <a:normAutofit fontScale="90000"/>
          </a:bodyPr>
          <a:lstStyle/>
          <a:p>
            <a:r>
              <a:rPr lang="zh-CN" altLang="en-US" sz="4890" dirty="0" smtClean="0">
                <a:solidFill>
                  <a:srgbClr val="0070C0"/>
                </a:solidFill>
                <a:sym typeface="+mn-ea"/>
              </a:rPr>
              <a:t>下一步</a:t>
            </a:r>
            <a:endParaRPr lang="zh-CN" altLang="en-US" sz="4890" dirty="0" smtClean="0">
              <a:solidFill>
                <a:srgbClr val="0070C0"/>
              </a:solidFill>
              <a:sym typeface="+mn-ea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193323" y="1580162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7" name="Object 602"/>
          <p:cNvSpPr txBox="1"/>
          <p:nvPr/>
        </p:nvSpPr>
        <p:spPr>
          <a:xfrm>
            <a:off x="854951" y="408110"/>
            <a:ext cx="1995791" cy="1172041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96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96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3</a:t>
            </a:r>
            <a:endParaRPr lang="en-US" altLang="zh-CN" sz="9600" b="1" i="0" dirty="0">
              <a:gradFill flip="none" rotWithShape="1">
                <a:gsLst>
                  <a:gs pos="0">
                    <a:srgbClr val="D7C1A9"/>
                  </a:gs>
                  <a:gs pos="74418">
                    <a:srgbClr val="D7C1A9">
                      <a:alpha val="0"/>
                    </a:srgbClr>
                  </a:gs>
                </a:gsLst>
                <a:lin ang="5400000"/>
              </a:gradFill>
              <a:latin typeface="+mj-ea"/>
              <a:ea typeface="+mj-ea"/>
            </a:endParaRPr>
          </a:p>
        </p:txBody>
      </p:sp>
      <p:sp>
        <p:nvSpPr>
          <p:cNvPr id="4" name="文本占位符 3"/>
          <p:cNvSpPr/>
          <p:nvPr>
            <p:ph type="body" sz="quarter" idx="11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BEAUTIFY_FLAG" val=""/>
</p:tagLst>
</file>

<file path=ppt/tags/tag64.xml><?xml version="1.0" encoding="utf-8"?>
<p:tagLst xmlns:p="http://schemas.openxmlformats.org/presentationml/2006/main">
  <p:tag name="KSO_WM_BEAUTIFY_FLAG" val=""/>
</p:tagLst>
</file>

<file path=ppt/tags/tag65.xml><?xml version="1.0" encoding="utf-8"?>
<p:tagLst xmlns:p="http://schemas.openxmlformats.org/presentationml/2006/main">
  <p:tag name="KSO_WM_BEAUTIFY_FLAG" val=""/>
</p:tagLst>
</file>

<file path=ppt/tags/tag66.xml><?xml version="1.0" encoding="utf-8"?>
<p:tagLst xmlns:p="http://schemas.openxmlformats.org/presentationml/2006/main">
  <p:tag name="KSO_WM_BEAUTIFY_FLAG" val=""/>
</p:tagLst>
</file>

<file path=ppt/tags/tag67.xml><?xml version="1.0" encoding="utf-8"?>
<p:tagLst xmlns:p="http://schemas.openxmlformats.org/presentationml/2006/main">
  <p:tag name="KSO_WM_BEAUTIFY_FLAG" val=""/>
</p:tagLst>
</file>

<file path=ppt/tags/tag68.xml><?xml version="1.0" encoding="utf-8"?>
<p:tagLst xmlns:p="http://schemas.openxmlformats.org/presentationml/2006/main">
  <p:tag name="KSO_WM_BEAUTIFY_FLAG" val=""/>
</p:tagLst>
</file>

<file path=ppt/tags/tag69.xml><?xml version="1.0" encoding="utf-8"?>
<p:tagLst xmlns:p="http://schemas.openxmlformats.org/presentationml/2006/main">
  <p:tag name="KSO_WM_BEAUTIFY_FLAG" val="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COMMONDATA" val="eyJoZGlkIjoiNjI4ODAwNTFmY2IzMzg2ZjI4NDZmZTdkNzEwY2YyNmYifQ=="/>
  <p:tag name="KSO_WPP_MARK_KEY" val="de9c2ee1-b029-49af-9f27-7d268051de88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755</Words>
  <Application>WPS 演示</Application>
  <PresentationFormat>宽屏</PresentationFormat>
  <Paragraphs>92</Paragraphs>
  <Slides>11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11</vt:i4>
      </vt:variant>
    </vt:vector>
  </HeadingPairs>
  <TitlesOfParts>
    <vt:vector size="21" baseType="lpstr">
      <vt:lpstr>Arial</vt:lpstr>
      <vt:lpstr>宋体</vt:lpstr>
      <vt:lpstr>Wingdings</vt:lpstr>
      <vt:lpstr>Wingdings</vt:lpstr>
      <vt:lpstr>微软雅黑</vt:lpstr>
      <vt:lpstr>Times New Roman</vt:lpstr>
      <vt:lpstr>Arial Unicode MS</vt:lpstr>
      <vt:lpstr>Calibri</vt:lpstr>
      <vt:lpstr>Office 主题​​</vt:lpstr>
      <vt:lpstr>赤霞朱主题​​</vt:lpstr>
      <vt:lpstr>妈妈去哪儿游戏进展</vt:lpstr>
      <vt:lpstr>PowerPoint 演示文稿</vt:lpstr>
      <vt:lpstr>游戏策划</vt:lpstr>
      <vt:lpstr>PowerPoint 演示文稿</vt:lpstr>
      <vt:lpstr>本周进展</vt:lpstr>
      <vt:lpstr>PowerPoint 演示文稿</vt:lpstr>
      <vt:lpstr>PowerPoint 演示文稿</vt:lpstr>
      <vt:lpstr>PowerPoint 演示文稿</vt:lpstr>
      <vt:lpstr>下一步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李颖琳</cp:lastModifiedBy>
  <cp:revision>183</cp:revision>
  <dcterms:created xsi:type="dcterms:W3CDTF">2019-06-19T02:08:00Z</dcterms:created>
  <dcterms:modified xsi:type="dcterms:W3CDTF">2022-12-21T07:35:31Z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2052-11.1.0.12980</vt:lpwstr>
  </property>
  <property fmtid="{D5CDD505-2E9C-101B-9397-08002B2CF9AE}" pid="3" name="ICV">
    <vt:lpwstr>01ED4E2D84204A1C8D9D2891602DBFCA</vt:lpwstr>
  </property>
</Properties>
</file>